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82" r:id="rId11"/>
    <p:sldId id="268" r:id="rId12"/>
    <p:sldId id="269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KH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5" autoAdjust="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11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49A38-9DBA-4497-8C1C-9A894CF84500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141727-2D2B-4CD2-9C8B-18909CE2CAB4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endParaRPr lang="en-US" sz="18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D5A488F-B099-47F1-B7DD-1240373EB471}" type="parTrans" cxnId="{F016070E-73E0-4304-9FFC-6DCEE14A94F4}">
      <dgm:prSet/>
      <dgm:spPr/>
      <dgm:t>
        <a:bodyPr/>
        <a:lstStyle/>
        <a:p>
          <a:endParaRPr lang="en-US"/>
        </a:p>
      </dgm:t>
    </dgm:pt>
    <dgm:pt modelId="{943F1FA3-9D5D-4051-8354-7B096AEEDE4B}" type="sibTrans" cxnId="{F016070E-73E0-4304-9FFC-6DCEE14A94F4}">
      <dgm:prSet/>
      <dgm:spPr/>
      <dgm:t>
        <a:bodyPr/>
        <a:lstStyle/>
        <a:p>
          <a:endParaRPr lang="en-US"/>
        </a:p>
      </dgm:t>
    </dgm:pt>
    <dgm:pt modelId="{4004D295-1F67-491B-AC7F-05D9E6A07E59}">
      <dgm:prSet phldrT="[Text]" custT="1"/>
      <dgm:spPr/>
      <dgm:t>
        <a:bodyPr/>
        <a:lstStyle/>
        <a:p>
          <a:endParaRPr lang="en-US" sz="1800" b="1" dirty="0" smtClean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cs typeface="Arial" pitchFamily="34" charset="0"/>
          </a:endParaRPr>
        </a:p>
      </dgm:t>
    </dgm:pt>
    <dgm:pt modelId="{5247473E-F656-413B-9DB2-02C8DC619148}" type="parTrans" cxnId="{5FB84873-D409-4A67-8C9A-B1E509EDD5F5}">
      <dgm:prSet/>
      <dgm:spPr/>
      <dgm:t>
        <a:bodyPr/>
        <a:lstStyle/>
        <a:p>
          <a:endParaRPr lang="en-US"/>
        </a:p>
      </dgm:t>
    </dgm:pt>
    <dgm:pt modelId="{B71208BC-1EBC-4491-87FF-8A895BB1AA66}" type="sibTrans" cxnId="{5FB84873-D409-4A67-8C9A-B1E509EDD5F5}">
      <dgm:prSet/>
      <dgm:spPr/>
      <dgm:t>
        <a:bodyPr/>
        <a:lstStyle/>
        <a:p>
          <a:endParaRPr lang="en-US"/>
        </a:p>
      </dgm:t>
    </dgm:pt>
    <dgm:pt modelId="{2AFA3589-C5D7-481D-8B89-2C8D1046C6AD}">
      <dgm:prSet phldrT="[Text]" custT="1"/>
      <dgm:spPr/>
      <dgm:t>
        <a:bodyPr/>
        <a:lstStyle/>
        <a:p>
          <a:endParaRPr lang="en-US" sz="18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CD1930-1057-4A8C-811A-A9C14555441A}" type="sibTrans" cxnId="{8F5BF728-29B5-4907-B187-E3D571ACBC6D}">
      <dgm:prSet/>
      <dgm:spPr/>
      <dgm:t>
        <a:bodyPr/>
        <a:lstStyle/>
        <a:p>
          <a:endParaRPr lang="en-US"/>
        </a:p>
      </dgm:t>
    </dgm:pt>
    <dgm:pt modelId="{1A90F0A3-B7BB-4646-99FE-55B634C88990}" type="parTrans" cxnId="{8F5BF728-29B5-4907-B187-E3D571ACBC6D}">
      <dgm:prSet/>
      <dgm:spPr/>
      <dgm:t>
        <a:bodyPr/>
        <a:lstStyle/>
        <a:p>
          <a:endParaRPr lang="en-US"/>
        </a:p>
      </dgm:t>
    </dgm:pt>
    <dgm:pt modelId="{D6B01461-76BF-4698-8A6F-0D25F2562882}" type="pres">
      <dgm:prSet presAssocID="{02F49A38-9DBA-4497-8C1C-9A894CF84500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1F15A8-8FD5-4AF2-AEB4-171349BEAE8E}" type="pres">
      <dgm:prSet presAssocID="{02F49A38-9DBA-4497-8C1C-9A894CF84500}" presName="arrow" presStyleLbl="bgShp" presStyleIdx="0" presStyleCnt="1" custScaleX="100000" custScaleY="123146" custLinFactNeighborX="-450" custLinFactNeighborY="-622"/>
      <dgm:spPr>
        <a:gradFill rotWithShape="0"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</a:gradFill>
      </dgm:spPr>
    </dgm:pt>
    <dgm:pt modelId="{772F1089-6BB4-424F-A9A2-270B93F61276}" type="pres">
      <dgm:prSet presAssocID="{02F49A38-9DBA-4497-8C1C-9A894CF84500}" presName="arrowDiagram3" presStyleCnt="0"/>
      <dgm:spPr/>
    </dgm:pt>
    <dgm:pt modelId="{BD6CC114-74E2-4AF3-A07D-0EF2E6027675}" type="pres">
      <dgm:prSet presAssocID="{2AFA3589-C5D7-481D-8B89-2C8D1046C6AD}" presName="bullet3a" presStyleLbl="node1" presStyleIdx="0" presStyleCnt="3" custScaleX="132377" custScaleY="150030" custLinFactY="24793" custLinFactNeighborX="-20531" custLinFactNeighborY="100000"/>
      <dgm:spPr/>
    </dgm:pt>
    <dgm:pt modelId="{FA69254A-D50D-4BEF-BA8B-F21DED8ADF8C}" type="pres">
      <dgm:prSet presAssocID="{2AFA3589-C5D7-481D-8B89-2C8D1046C6AD}" presName="textBox3a" presStyleLbl="revTx" presStyleIdx="0" presStyleCnt="3" custScaleX="284050" custScaleY="45536" custLinFactNeighborX="99251" custLinFactNeighborY="-200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C90C8-315E-4AE2-9464-5138E7B2959C}" type="pres">
      <dgm:prSet presAssocID="{23141727-2D2B-4CD2-9C8B-18909CE2CAB4}" presName="bullet3b" presStyleLbl="node1" presStyleIdx="1" presStyleCnt="3" custLinFactX="40066" custLinFactY="-2309" custLinFactNeighborX="100000" custLinFactNeighborY="-100000"/>
      <dgm:spPr/>
      <dgm:t>
        <a:bodyPr/>
        <a:lstStyle/>
        <a:p>
          <a:endParaRPr lang="en-US"/>
        </a:p>
      </dgm:t>
    </dgm:pt>
    <dgm:pt modelId="{8EFE4D7B-DFB9-41BE-AF0F-A3934C0D2742}" type="pres">
      <dgm:prSet presAssocID="{23141727-2D2B-4CD2-9C8B-18909CE2CAB4}" presName="textBox3b" presStyleLbl="revTx" presStyleIdx="1" presStyleCnt="3" custAng="0" custScaleX="125902" custScaleY="75992" custLinFactNeighborX="-7521" custLinFactNeighborY="-19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F52E0-CA6A-4415-A004-EBFB43977997}" type="pres">
      <dgm:prSet presAssocID="{4004D295-1F67-491B-AC7F-05D9E6A07E59}" presName="bullet3c" presStyleLbl="node1" presStyleIdx="2" presStyleCnt="3" custLinFactY="-2556" custLinFactNeighborX="28446" custLinFactNeighborY="-100000"/>
      <dgm:spPr/>
      <dgm:t>
        <a:bodyPr/>
        <a:lstStyle/>
        <a:p>
          <a:endParaRPr lang="en-US"/>
        </a:p>
      </dgm:t>
    </dgm:pt>
    <dgm:pt modelId="{71FCDE55-F601-46D7-B542-4A5E4D63917A}" type="pres">
      <dgm:prSet presAssocID="{4004D295-1F67-491B-AC7F-05D9E6A07E59}" presName="textBox3c" presStyleLbl="revTx" presStyleIdx="2" presStyleCnt="3" custAng="10800000" custFlipVert="1" custScaleX="251440" custScaleY="53309" custLinFactNeighborX="12710" custLinFactNeighborY="-251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DE3E28-3C87-0D46-BF43-C10ED6A558AB}" type="presOf" srcId="{4004D295-1F67-491B-AC7F-05D9E6A07E59}" destId="{71FCDE55-F601-46D7-B542-4A5E4D63917A}" srcOrd="0" destOrd="0" presId="urn:microsoft.com/office/officeart/2005/8/layout/arrow2"/>
    <dgm:cxn modelId="{95BEE786-99F6-2141-B5C7-45574A4F6C78}" type="presOf" srcId="{02F49A38-9DBA-4497-8C1C-9A894CF84500}" destId="{D6B01461-76BF-4698-8A6F-0D25F2562882}" srcOrd="0" destOrd="0" presId="urn:microsoft.com/office/officeart/2005/8/layout/arrow2"/>
    <dgm:cxn modelId="{5FB84873-D409-4A67-8C9A-B1E509EDD5F5}" srcId="{02F49A38-9DBA-4497-8C1C-9A894CF84500}" destId="{4004D295-1F67-491B-AC7F-05D9E6A07E59}" srcOrd="2" destOrd="0" parTransId="{5247473E-F656-413B-9DB2-02C8DC619148}" sibTransId="{B71208BC-1EBC-4491-87FF-8A895BB1AA66}"/>
    <dgm:cxn modelId="{F016070E-73E0-4304-9FFC-6DCEE14A94F4}" srcId="{02F49A38-9DBA-4497-8C1C-9A894CF84500}" destId="{23141727-2D2B-4CD2-9C8B-18909CE2CAB4}" srcOrd="1" destOrd="0" parTransId="{2D5A488F-B099-47F1-B7DD-1240373EB471}" sibTransId="{943F1FA3-9D5D-4051-8354-7B096AEEDE4B}"/>
    <dgm:cxn modelId="{8F5BF728-29B5-4907-B187-E3D571ACBC6D}" srcId="{02F49A38-9DBA-4497-8C1C-9A894CF84500}" destId="{2AFA3589-C5D7-481D-8B89-2C8D1046C6AD}" srcOrd="0" destOrd="0" parTransId="{1A90F0A3-B7BB-4646-99FE-55B634C88990}" sibTransId="{08CD1930-1057-4A8C-811A-A9C14555441A}"/>
    <dgm:cxn modelId="{5CE3B9A5-BCDC-0743-A274-A249ABAE5267}" type="presOf" srcId="{2AFA3589-C5D7-481D-8B89-2C8D1046C6AD}" destId="{FA69254A-D50D-4BEF-BA8B-F21DED8ADF8C}" srcOrd="0" destOrd="0" presId="urn:microsoft.com/office/officeart/2005/8/layout/arrow2"/>
    <dgm:cxn modelId="{E41EB8F8-60EA-E949-8620-2E5B6FDA1D1B}" type="presOf" srcId="{23141727-2D2B-4CD2-9C8B-18909CE2CAB4}" destId="{8EFE4D7B-DFB9-41BE-AF0F-A3934C0D2742}" srcOrd="0" destOrd="0" presId="urn:microsoft.com/office/officeart/2005/8/layout/arrow2"/>
    <dgm:cxn modelId="{9F379D1F-674F-1D47-ACAD-CE99F8AEA801}" type="presParOf" srcId="{D6B01461-76BF-4698-8A6F-0D25F2562882}" destId="{771F15A8-8FD5-4AF2-AEB4-171349BEAE8E}" srcOrd="0" destOrd="0" presId="urn:microsoft.com/office/officeart/2005/8/layout/arrow2"/>
    <dgm:cxn modelId="{89A707F8-6070-F640-A793-B36033805604}" type="presParOf" srcId="{D6B01461-76BF-4698-8A6F-0D25F2562882}" destId="{772F1089-6BB4-424F-A9A2-270B93F61276}" srcOrd="1" destOrd="0" presId="urn:microsoft.com/office/officeart/2005/8/layout/arrow2"/>
    <dgm:cxn modelId="{614ACE2F-E8A2-954D-9677-CB784826E43F}" type="presParOf" srcId="{772F1089-6BB4-424F-A9A2-270B93F61276}" destId="{BD6CC114-74E2-4AF3-A07D-0EF2E6027675}" srcOrd="0" destOrd="0" presId="urn:microsoft.com/office/officeart/2005/8/layout/arrow2"/>
    <dgm:cxn modelId="{043F006C-9435-BD41-97BF-A88FCBCAA0FE}" type="presParOf" srcId="{772F1089-6BB4-424F-A9A2-270B93F61276}" destId="{FA69254A-D50D-4BEF-BA8B-F21DED8ADF8C}" srcOrd="1" destOrd="0" presId="urn:microsoft.com/office/officeart/2005/8/layout/arrow2"/>
    <dgm:cxn modelId="{141CD18C-FB54-0A43-AAFF-7577623D0276}" type="presParOf" srcId="{772F1089-6BB4-424F-A9A2-270B93F61276}" destId="{831C90C8-315E-4AE2-9464-5138E7B2959C}" srcOrd="2" destOrd="0" presId="urn:microsoft.com/office/officeart/2005/8/layout/arrow2"/>
    <dgm:cxn modelId="{746C163F-D72A-044A-B35E-B02186EBEAD2}" type="presParOf" srcId="{772F1089-6BB4-424F-A9A2-270B93F61276}" destId="{8EFE4D7B-DFB9-41BE-AF0F-A3934C0D2742}" srcOrd="3" destOrd="0" presId="urn:microsoft.com/office/officeart/2005/8/layout/arrow2"/>
    <dgm:cxn modelId="{09629F8C-83FB-8647-8DC7-8E8D464A63EC}" type="presParOf" srcId="{772F1089-6BB4-424F-A9A2-270B93F61276}" destId="{2CFF52E0-CA6A-4415-A004-EBFB43977997}" srcOrd="4" destOrd="0" presId="urn:microsoft.com/office/officeart/2005/8/layout/arrow2"/>
    <dgm:cxn modelId="{B2B69C81-0193-0944-8ED3-2C24FD122269}" type="presParOf" srcId="{772F1089-6BB4-424F-A9A2-270B93F61276}" destId="{71FCDE55-F601-46D7-B542-4A5E4D63917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F15A8-8FD5-4AF2-AEB4-171349BEAE8E}">
      <dsp:nvSpPr>
        <dsp:cNvPr id="0" name=""/>
        <dsp:cNvSpPr/>
      </dsp:nvSpPr>
      <dsp:spPr>
        <a:xfrm>
          <a:off x="-30606" y="-351585"/>
          <a:ext cx="4972791" cy="3827370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CC114-74E2-4AF3-A07D-0EF2E6027675}">
      <dsp:nvSpPr>
        <dsp:cNvPr id="0" name=""/>
        <dsp:cNvSpPr/>
      </dsp:nvSpPr>
      <dsp:spPr>
        <a:xfrm>
          <a:off x="553461" y="2282245"/>
          <a:ext cx="171153" cy="1939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9254A-D50D-4BEF-BA8B-F21DED8ADF8C}">
      <dsp:nvSpPr>
        <dsp:cNvPr id="0" name=""/>
        <dsp:cNvSpPr/>
      </dsp:nvSpPr>
      <dsp:spPr>
        <a:xfrm>
          <a:off x="749308" y="2282243"/>
          <a:ext cx="3291174" cy="40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0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49308" y="2282243"/>
        <a:ext cx="3291174" cy="409009"/>
      </dsp:txXfrm>
    </dsp:sp>
    <dsp:sp modelId="{831C90C8-315E-4AE2-9464-5138E7B2959C}">
      <dsp:nvSpPr>
        <dsp:cNvPr id="0" name=""/>
        <dsp:cNvSpPr/>
      </dsp:nvSpPr>
      <dsp:spPr>
        <a:xfrm>
          <a:off x="2069556" y="1069369"/>
          <a:ext cx="233721" cy="2337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4D7B-DFB9-41BE-AF0F-A3934C0D2742}">
      <dsp:nvSpPr>
        <dsp:cNvPr id="0" name=""/>
        <dsp:cNvSpPr/>
      </dsp:nvSpPr>
      <dsp:spPr>
        <a:xfrm>
          <a:off x="1614726" y="1296783"/>
          <a:ext cx="1502602" cy="128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44" tIns="0" rIns="0" bIns="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14726" y="1296783"/>
        <a:ext cx="1502602" cy="1284833"/>
      </dsp:txXfrm>
    </dsp:sp>
    <dsp:sp modelId="{2CFF52E0-CA6A-4415-A004-EBFB43977997}">
      <dsp:nvSpPr>
        <dsp:cNvPr id="0" name=""/>
        <dsp:cNvSpPr/>
      </dsp:nvSpPr>
      <dsp:spPr>
        <a:xfrm>
          <a:off x="3206629" y="462931"/>
          <a:ext cx="323231" cy="3232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CDE55-F601-46D7-B542-4A5E4D63917A}">
      <dsp:nvSpPr>
        <dsp:cNvPr id="0" name=""/>
        <dsp:cNvSpPr/>
      </dsp:nvSpPr>
      <dsp:spPr>
        <a:xfrm rot="10800000" flipV="1">
          <a:off x="2372603" y="917753"/>
          <a:ext cx="3000860" cy="115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74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cs typeface="Arial" pitchFamily="34" charset="0"/>
          </a:endParaRPr>
        </a:p>
      </dsp:txBody>
      <dsp:txXfrm rot="-10800000">
        <a:off x="2372603" y="917753"/>
        <a:ext cx="3000860" cy="1151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C070C-3837-C244-825C-7546EC272B1B}" type="datetimeFigureOut">
              <a:rPr lang="en-US" smtClean="0"/>
              <a:t>9/8/13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BA5A-AE69-EA4E-90E9-3693BED42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5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History:</a:t>
            </a:r>
          </a:p>
          <a:p>
            <a:pPr marL="168244" indent="-168244">
              <a:buFontTx/>
              <a:buChar char="-"/>
            </a:pPr>
            <a:r>
              <a:rPr lang="en-US" dirty="0" smtClean="0"/>
              <a:t>US: MU – any others?</a:t>
            </a:r>
          </a:p>
          <a:p>
            <a:pPr marL="168244" indent="-168244">
              <a:buFontTx/>
              <a:buChar char="-"/>
            </a:pPr>
            <a:r>
              <a:rPr lang="en-US" dirty="0" smtClean="0"/>
              <a:t>EU: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epSOS</a:t>
            </a:r>
            <a:endParaRPr lang="en-US" baseline="0" dirty="0" smtClean="0"/>
          </a:p>
          <a:p>
            <a:pPr marL="168244" indent="-168244">
              <a:buFontTx/>
              <a:buChar char="-"/>
            </a:pPr>
            <a:r>
              <a:rPr lang="en-US" baseline="0" dirty="0" smtClean="0"/>
              <a:t>France: national health record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Asia: which programs?</a:t>
            </a:r>
          </a:p>
          <a:p>
            <a:r>
              <a:rPr lang="en-US" baseline="0" dirty="0" smtClean="0"/>
              <a:t>Harmonization: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Consolidated-CDA</a:t>
            </a:r>
          </a:p>
          <a:p>
            <a:pPr marL="168244" indent="-168244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Wiki link to profiles is out of</a:t>
            </a:r>
            <a:r>
              <a:rPr lang="en-US" baseline="0" dirty="0" smtClean="0"/>
              <a:t>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PPOC = Patient Plan of Care</a:t>
            </a:r>
          </a:p>
          <a:p>
            <a:r>
              <a:rPr lang="en-US" dirty="0" err="1" smtClean="0"/>
              <a:t>eNS</a:t>
            </a:r>
            <a:r>
              <a:rPr lang="en-US" dirty="0" smtClean="0"/>
              <a:t> = </a:t>
            </a:r>
            <a:r>
              <a:rPr lang="en-US" dirty="0" err="1" smtClean="0"/>
              <a:t>eNursing</a:t>
            </a:r>
            <a:r>
              <a:rPr lang="en-US" baseline="0" dirty="0" smtClean="0"/>
              <a:t>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0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5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Update this slide….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Update this slide…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BA5A-AE69-EA4E-90E9-3693BED42F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3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he.net/join" TargetMode="External"/><Relationship Id="rId3" Type="http://schemas.openxmlformats.org/officeDocument/2006/relationships/hyperlink" Target="http://ihe.net/Member_Organization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Laura.Heermann@imail.org" TargetMode="External"/><Relationship Id="rId4" Type="http://schemas.openxmlformats.org/officeDocument/2006/relationships/hyperlink" Target="mailto:tonesoutherland@greenwaymedical.com" TargetMode="External"/><Relationship Id="rId5" Type="http://schemas.openxmlformats.org/officeDocument/2006/relationships/hyperlink" Target="mailto:iheqrphplan@googlegroups.com" TargetMode="External"/><Relationship Id="rId6" Type="http://schemas.openxmlformats.org/officeDocument/2006/relationships/hyperlink" Target="http://www.ihe.net/Patient_Care_Coordination/" TargetMode="External"/><Relationship Id="rId7" Type="http://schemas.openxmlformats.org/officeDocument/2006/relationships/hyperlink" Target="http://wiki.ihe.net/index.php?title=Patient_Care_Coordination_Planning_Committee" TargetMode="External"/><Relationship Id="rId8" Type="http://schemas.openxmlformats.org/officeDocument/2006/relationships/image" Target="../media/image7.wm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he@himss.or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iheqrphplan@googlegroups.com" TargetMode="External"/><Relationship Id="rId4" Type="http://schemas.openxmlformats.org/officeDocument/2006/relationships/hyperlink" Target="http://ihe.net/Patient_Care_Coordination/" TargetMode="External"/><Relationship Id="rId5" Type="http://schemas.openxmlformats.org/officeDocument/2006/relationships/hyperlink" Target="http://wiki.ihe.net/index.php?title=Patient_Care_Coordination_Planning_Committee" TargetMode="External"/><Relationship Id="rId6" Type="http://schemas.openxmlformats.org/officeDocument/2006/relationships/image" Target="../media/image8.wm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he@himss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microsoft.com/office/2007/relationships/diagramDrawing" Target="../diagrams/drawing1.xml"/><Relationship Id="rId21" Type="http://schemas.openxmlformats.org/officeDocument/2006/relationships/image" Target="../media/image13.jpeg"/><Relationship Id="rId22" Type="http://schemas.openxmlformats.org/officeDocument/2006/relationships/image" Target="%10CVIS-feature.jpg%20%20%20%20%20%20%20%20%20%20%20%20%20%20%20%20%20%20%20%20%20%20%20%20%20%20%20%20%20%20%20%20%20%20%20%20%20%20%20%20%20%20%20%20%20%20%200001033A%05Tracy%20%20%20%20%20%20%20%20%20%20%20%20%20%20%20%20%20%20%20%20%20%20%20%20%20%20ABA78158:" TargetMode="External"/><Relationship Id="rId23" Type="http://schemas.openxmlformats.org/officeDocument/2006/relationships/image" Target="../media/image14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5.xml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4" Type="http://schemas.openxmlformats.org/officeDocument/2006/relationships/image" Target="../media/image11.jpeg"/><Relationship Id="rId15" Type="http://schemas.openxmlformats.org/officeDocument/2006/relationships/image" Target="../media/image12.jpeg"/><Relationship Id="rId16" Type="http://schemas.openxmlformats.org/officeDocument/2006/relationships/diagramData" Target="../diagrams/data1.xml"/><Relationship Id="rId17" Type="http://schemas.openxmlformats.org/officeDocument/2006/relationships/diagramLayout" Target="../diagrams/layout1.xml"/><Relationship Id="rId18" Type="http://schemas.openxmlformats.org/officeDocument/2006/relationships/diagramQuickStyle" Target="../diagrams/quickStyle1.xml"/><Relationship Id="rId19" Type="http://schemas.openxmlformats.org/officeDocument/2006/relationships/diagramColors" Target="../diagrams/colors1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tp://ftp.ihe.net/Patient_Care_Coordination/Templates/IHE_Profile_Proposal_Template-Brief.docx" TargetMode="External"/><Relationship Id="rId4" Type="http://schemas.openxmlformats.org/officeDocument/2006/relationships/hyperlink" Target="http://bit.ly/IHEPCCPlan" TargetMode="External"/><Relationship Id="rId5" Type="http://schemas.openxmlformats.org/officeDocument/2006/relationships/hyperlink" Target="http://bit.ly/IHEPCCTech" TargetMode="External"/><Relationship Id="rId6" Type="http://schemas.openxmlformats.org/officeDocument/2006/relationships/hyperlink" Target="http://www.ihe.net/Technical_Framework/public_comment.cfm" TargetMode="External"/><Relationship Id="rId7" Type="http://schemas.openxmlformats.org/officeDocument/2006/relationships/hyperlink" Target="http://wiki.ihe.net/index.php?title=Comments" TargetMode="External"/><Relationship Id="rId8" Type="http://schemas.openxmlformats.org/officeDocument/2006/relationships/hyperlink" Target="http://bit.ly/IHEPCCTF" TargetMode="External"/><Relationship Id="rId9" Type="http://schemas.openxmlformats.org/officeDocument/2006/relationships/hyperlink" Target="http://www.iheusa.org/Events.aspx" TargetMode="External"/><Relationship Id="rId10" Type="http://schemas.openxmlformats.org/officeDocument/2006/relationships/hyperlink" Target="http://www.iheusa.org/connectathon-participantresources.aspx" TargetMode="External"/><Relationship Id="rId11" Type="http://schemas.openxmlformats.org/officeDocument/2006/relationships/hyperlink" Target="http://wiki.ihe.net/index.php?title=Patient_Care_Coordination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secretary@ihe.net" TargetMode="External"/><Relationship Id="rId4" Type="http://schemas.openxmlformats.org/officeDocument/2006/relationships/hyperlink" Target="http://ihe.net/Joi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he.net/Webinar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ihe.net/Connectathon/" TargetMode="External"/><Relationship Id="rId4" Type="http://schemas.openxmlformats.org/officeDocument/2006/relationships/hyperlink" Target="http://www.iheusa.org/connectathon.aspx" TargetMode="External"/><Relationship Id="rId5" Type="http://schemas.openxmlformats.org/officeDocument/2006/relationships/hyperlink" Target="http://www.iheusa.org/connectathon-participantresources-guideline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imss.org/" TargetMode="External"/><Relationship Id="rId3" Type="http://schemas.openxmlformats.org/officeDocument/2006/relationships/hyperlink" Target="http://www.acponline.org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he.net/Technical_Framework/index.cfm%23pcc" TargetMode="External"/><Relationship Id="rId4" Type="http://schemas.openxmlformats.org/officeDocument/2006/relationships/hyperlink" Target="http://wiki.ihe.net/index.php?title=Profiles%23IHE_Patient_Care_Coordination_Profiles" TargetMode="External"/><Relationship Id="rId5" Type="http://schemas.openxmlformats.org/officeDocument/2006/relationships/hyperlink" Target="http://www.ihe.net/Events/webinars2011.cfm" TargetMode="External"/><Relationship Id="rId6" Type="http://schemas.openxmlformats.org/officeDocument/2006/relationships/hyperlink" Target="http://www.ihe.net/Events/webinars2010.cfm" TargetMode="External"/><Relationship Id="rId7" Type="http://schemas.openxmlformats.org/officeDocument/2006/relationships/hyperlink" Target="http://www.ihe.net/Events/webinars2009.cfm" TargetMode="External"/><Relationship Id="rId8" Type="http://schemas.openxmlformats.org/officeDocument/2006/relationships/hyperlink" Target="http://www.ihe.net/Events/webinars2008.cf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441" y="3329805"/>
            <a:ext cx="8140723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Patient Care </a:t>
            </a:r>
            <a:r>
              <a:rPr lang="en-US" dirty="0" smtClean="0"/>
              <a:t>Coordination</a:t>
            </a:r>
            <a:br>
              <a:rPr lang="en-US" dirty="0" smtClean="0"/>
            </a:br>
            <a:r>
              <a:rPr lang="en-US" sz="3100" i="1" dirty="0"/>
              <a:t>Tone Southerland, Greenway Medical </a:t>
            </a:r>
            <a:r>
              <a:rPr lang="en-US" sz="3100" i="1" dirty="0" smtClean="0"/>
              <a:t>Technologies</a:t>
            </a:r>
            <a:r>
              <a:rPr lang="en-US" sz="2800" dirty="0">
                <a:solidFill>
                  <a:srgbClr val="5A4099"/>
                </a:solidFill>
                <a:latin typeface="Arial"/>
                <a:cs typeface="Arial"/>
              </a:rPr>
              <a:t/>
            </a:r>
            <a:br>
              <a:rPr lang="en-US" sz="2800" dirty="0">
                <a:solidFill>
                  <a:srgbClr val="5A4099"/>
                </a:solidFill>
                <a:latin typeface="Arial"/>
                <a:cs typeface="Arial"/>
              </a:rPr>
            </a:br>
            <a:r>
              <a:rPr lang="en-US" sz="3100" i="1" dirty="0" smtClean="0"/>
              <a:t>Laura Heermann Langford, Intermountain </a:t>
            </a:r>
            <a:r>
              <a:rPr lang="en-US" sz="3100" i="1" dirty="0"/>
              <a:t>Healthcare</a:t>
            </a:r>
            <a:br>
              <a:rPr lang="en-US" sz="3100" i="1" dirty="0"/>
            </a:br>
            <a:endParaRPr lang="en-US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49645"/>
            <a:ext cx="6400800" cy="1053231"/>
          </a:xfrm>
        </p:spPr>
        <p:txBody>
          <a:bodyPr>
            <a:normAutofit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n-US" sz="2800" i="1" dirty="0"/>
              <a:t>Webinar Series </a:t>
            </a:r>
            <a:r>
              <a:rPr lang="en-US" sz="2800" i="1" dirty="0" smtClean="0"/>
              <a:t>2013</a:t>
            </a:r>
          </a:p>
          <a:p>
            <a:pPr defTabSz="914400">
              <a:spcBef>
                <a:spcPct val="0"/>
              </a:spcBef>
              <a:defRPr/>
            </a:pPr>
            <a:r>
              <a:rPr lang="en-US" sz="2800" i="1" dirty="0"/>
              <a:t> </a:t>
            </a:r>
            <a:r>
              <a:rPr lang="en-US" sz="2800" i="1" u="sng" dirty="0"/>
              <a:t>http://</a:t>
            </a:r>
            <a:r>
              <a:rPr lang="en-US" sz="2800" i="1" u="sng" dirty="0" err="1"/>
              <a:t>ihe.net</a:t>
            </a:r>
            <a:r>
              <a:rPr lang="en-US" sz="2800" i="1" u="sng" dirty="0"/>
              <a:t>/Webinars/ </a:t>
            </a:r>
            <a:endParaRPr lang="en-US" sz="3600" i="1" u="sng" dirty="0"/>
          </a:p>
          <a:p>
            <a:pPr lvl="0" defTabSz="914400">
              <a:spcBef>
                <a:spcPct val="0"/>
              </a:spcBef>
              <a:defRPr/>
            </a:pPr>
            <a:endParaRPr lang="en-US" sz="2800" i="1" dirty="0" smtClean="0"/>
          </a:p>
          <a:p>
            <a:pPr lvl="0" defTabSz="914400">
              <a:spcBef>
                <a:spcPct val="0"/>
              </a:spcBef>
              <a:defRPr/>
            </a:pPr>
            <a:endParaRPr lang="en-US" sz="2800" i="1" dirty="0"/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397578"/>
            <a:ext cx="4429454" cy="120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</a:t>
            </a:r>
            <a:r>
              <a:rPr lang="en-US" i="1" dirty="0" smtClean="0"/>
              <a:t>for Workflow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148" y="2000790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sz="2200" dirty="0"/>
              <a:t>Cross Enterprise Basic </a:t>
            </a:r>
            <a:r>
              <a:rPr lang="en-US" sz="2200" dirty="0" err="1"/>
              <a:t>eReferral</a:t>
            </a:r>
            <a:r>
              <a:rPr lang="en-US" sz="2200" dirty="0"/>
              <a:t> Workflow Definition (</a:t>
            </a:r>
            <a:r>
              <a:rPr lang="en-US" sz="2200" dirty="0" err="1"/>
              <a:t>XBeR</a:t>
            </a:r>
            <a:r>
              <a:rPr lang="en-US" sz="2200" dirty="0"/>
              <a:t>-WD)</a:t>
            </a:r>
          </a:p>
          <a:p>
            <a:pPr lvl="1"/>
            <a:r>
              <a:rPr lang="en-US" sz="1900" dirty="0"/>
              <a:t>Builds upon ITI XDW to manage the workflow related to an </a:t>
            </a:r>
            <a:r>
              <a:rPr lang="en-US" sz="1900" dirty="0" err="1"/>
              <a:t>eReferral</a:t>
            </a:r>
            <a:r>
              <a:rPr lang="en-US" sz="1900" dirty="0"/>
              <a:t>.</a:t>
            </a:r>
          </a:p>
          <a:p>
            <a:pPr lvl="1"/>
            <a:r>
              <a:rPr lang="en-US" sz="1900" dirty="0"/>
              <a:t>GP/Specialist EHR, HIS</a:t>
            </a:r>
          </a:p>
          <a:p>
            <a:pPr lvl="1"/>
            <a:r>
              <a:rPr lang="en-US" sz="1900" dirty="0"/>
              <a:t>Trial Implementation</a:t>
            </a: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4208" y="1967970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sz="2200" dirty="0"/>
              <a:t>Cross Enterprise </a:t>
            </a:r>
            <a:r>
              <a:rPr lang="en-US" sz="2200" dirty="0" err="1"/>
              <a:t>TeleHome</a:t>
            </a:r>
            <a:r>
              <a:rPr lang="en-US" sz="2200" dirty="0"/>
              <a:t> Monitoring (XTHM)</a:t>
            </a:r>
          </a:p>
          <a:p>
            <a:pPr lvl="1"/>
            <a:r>
              <a:rPr lang="en-US" sz="1900" dirty="0"/>
              <a:t>Builds upon ITI XDW to  manage the clinical process involving chronic patients followed by </a:t>
            </a:r>
            <a:r>
              <a:rPr lang="en-US" sz="1900" dirty="0" err="1"/>
              <a:t>telemonitoring</a:t>
            </a:r>
            <a:r>
              <a:rPr lang="en-US" sz="1900" dirty="0"/>
              <a:t> services.</a:t>
            </a:r>
          </a:p>
          <a:p>
            <a:pPr lvl="1"/>
            <a:r>
              <a:rPr lang="en-US" sz="1900" dirty="0"/>
              <a:t>GP/Specialist EHR, </a:t>
            </a:r>
            <a:r>
              <a:rPr lang="en-US" sz="1900" dirty="0" err="1"/>
              <a:t>Telemonitoring</a:t>
            </a:r>
            <a:r>
              <a:rPr lang="en-US" sz="1900" dirty="0"/>
              <a:t> center</a:t>
            </a:r>
          </a:p>
          <a:p>
            <a:pPr lvl="1"/>
            <a:r>
              <a:rPr lang="en-US" sz="1900" dirty="0"/>
              <a:t>Trial Implementation</a:t>
            </a: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–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Content??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dirty="0" smtClean="0"/>
              <a:t>Referral and Order Linking (ROL)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Makes use of new actor(s) (</a:t>
            </a:r>
            <a:r>
              <a:rPr lang="en-US" dirty="0" smtClean="0">
                <a:solidFill>
                  <a:srgbClr val="FF0000"/>
                </a:solidFill>
              </a:rPr>
              <a:t>order placer, order filler?</a:t>
            </a:r>
            <a:r>
              <a:rPr lang="en-US" dirty="0" smtClean="0">
                <a:solidFill>
                  <a:srgbClr val="000000"/>
                </a:solidFill>
              </a:rPr>
              <a:t>) to link referrals created in disparate systems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Includes use cases across a variety of health care settings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PCP/Specialist, HIS, Public Health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Trial Implementation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400" r="-35400"/>
          <a:stretch>
            <a:fillRect/>
          </a:stretch>
        </p:blipFill>
        <p:spPr>
          <a:xfrm>
            <a:off x="4648200" y="1828800"/>
            <a:ext cx="4114800" cy="3951288"/>
          </a:xfrm>
        </p:spPr>
      </p:pic>
    </p:spTree>
    <p:extLst>
      <p:ext uri="{BB962C8B-B14F-4D97-AF65-F5344CB8AC3E}">
        <p14:creationId xmlns:p14="http://schemas.microsoft.com/office/powerpoint/2010/main" val="3948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-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Workflow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dirty="0" smtClean="0"/>
              <a:t>Early Hearing Detection and Intervention (EHDI)</a:t>
            </a:r>
            <a:endParaRPr lang="en-US" dirty="0"/>
          </a:p>
          <a:p>
            <a:pPr lvl="1"/>
            <a:r>
              <a:rPr lang="en-US" dirty="0" smtClean="0"/>
              <a:t>Builds upon ITI XDW to manage the workflow related to early hearing screenings for newborns.</a:t>
            </a:r>
          </a:p>
          <a:p>
            <a:pPr lvl="1"/>
            <a:r>
              <a:rPr lang="en-US" dirty="0" smtClean="0"/>
              <a:t>HIS, Public Health, PCP</a:t>
            </a:r>
          </a:p>
          <a:p>
            <a:pPr lvl="1"/>
            <a:r>
              <a:rPr lang="en-US" dirty="0" smtClean="0"/>
              <a:t>Improve health outcomes for children at risk for hearing loss</a:t>
            </a:r>
          </a:p>
          <a:p>
            <a:pPr lvl="1"/>
            <a:r>
              <a:rPr lang="en-US" dirty="0" smtClean="0"/>
              <a:t>Trial Implementation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797" r="-528"/>
          <a:stretch/>
        </p:blipFill>
        <p:spPr>
          <a:xfrm>
            <a:off x="4468519" y="1714500"/>
            <a:ext cx="4553185" cy="3951288"/>
          </a:xfrm>
        </p:spPr>
      </p:pic>
    </p:spTree>
    <p:extLst>
      <p:ext uri="{BB962C8B-B14F-4D97-AF65-F5344CB8AC3E}">
        <p14:creationId xmlns:p14="http://schemas.microsoft.com/office/powerpoint/2010/main" val="158853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- Nursing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/>
          <a:lstStyle/>
          <a:p>
            <a:pPr marL="400050">
              <a:defRPr/>
            </a:pPr>
            <a:r>
              <a:rPr lang="en-US" dirty="0" smtClean="0"/>
              <a:t>Patient Centered Care Plan (</a:t>
            </a:r>
            <a:r>
              <a:rPr lang="en-US" dirty="0" err="1" smtClean="0"/>
              <a:t>PtCP</a:t>
            </a:r>
            <a:r>
              <a:rPr lang="en-US" dirty="0" smtClean="0"/>
              <a:t>)</a:t>
            </a:r>
          </a:p>
          <a:p>
            <a:pPr marL="800100" lvl="1">
              <a:defRPr/>
            </a:pPr>
            <a:r>
              <a:rPr lang="en-US" dirty="0" smtClean="0"/>
              <a:t>Content profile defining a centralized care plan to meet the needs of many stakeholders</a:t>
            </a:r>
          </a:p>
          <a:p>
            <a:pPr marL="800100" lvl="1">
              <a:defRPr/>
            </a:pPr>
            <a:r>
              <a:rPr lang="en-US" dirty="0" smtClean="0"/>
              <a:t>Creates opportunity for reconciliation/consolidation of disparate care plans</a:t>
            </a:r>
          </a:p>
          <a:p>
            <a:pPr marL="800100" lvl="1">
              <a:defRPr/>
            </a:pPr>
            <a:r>
              <a:rPr lang="en-US" dirty="0" smtClean="0"/>
              <a:t>Trial Implementation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5278" b="-5278"/>
          <a:stretch>
            <a:fillRect/>
          </a:stretch>
        </p:blipFill>
        <p:spPr>
          <a:xfrm>
            <a:off x="4648200" y="1828800"/>
            <a:ext cx="4114800" cy="3951288"/>
          </a:xfrm>
        </p:spPr>
      </p:pic>
    </p:spTree>
    <p:extLst>
      <p:ext uri="{BB962C8B-B14F-4D97-AF65-F5344CB8AC3E}">
        <p14:creationId xmlns:p14="http://schemas.microsoft.com/office/powerpoint/2010/main" val="215524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-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Content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60960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dirty="0" smtClean="0"/>
              <a:t>C-CDA Harmonization </a:t>
            </a:r>
            <a:r>
              <a:rPr lang="en-US" dirty="0" smtClean="0">
                <a:solidFill>
                  <a:srgbClr val="000000"/>
                </a:solidFill>
              </a:rPr>
              <a:t>(CDAH)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Harmonization US based C-CDA w/existing IHE PCC Templates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Vocabulary Binding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Template Versioning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Compatibility w/existing implementations</a:t>
            </a:r>
          </a:p>
          <a:p>
            <a:pPr marL="800100" lvl="1">
              <a:defRPr/>
            </a:pPr>
            <a:r>
              <a:rPr lang="en-US" dirty="0" smtClean="0"/>
              <a:t>Additional Public Comment anticipated October 2013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3951288"/>
          </a:xfrm>
        </p:spPr>
        <p:txBody>
          <a:bodyPr/>
          <a:lstStyle/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How to Participate in PCC 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610600" cy="4525963"/>
          </a:xfrm>
        </p:spPr>
        <p:txBody>
          <a:bodyPr>
            <a:normAutofit fontScale="85000" lnSpcReduction="20000"/>
          </a:bodyPr>
          <a:lstStyle/>
          <a:p>
            <a:pPr lvl="1">
              <a:buNone/>
            </a:pPr>
            <a:endParaRPr lang="en-US" sz="1300" dirty="0" smtClean="0"/>
          </a:p>
          <a:p>
            <a:r>
              <a:rPr lang="en-US" sz="3400" dirty="0" smtClean="0"/>
              <a:t>Apply for IHE International Organizational Membership</a:t>
            </a:r>
          </a:p>
          <a:p>
            <a:pPr lvl="1"/>
            <a:r>
              <a:rPr lang="en-US" sz="2600" dirty="0" smtClean="0"/>
              <a:t>Visit: </a:t>
            </a:r>
            <a:r>
              <a:rPr lang="en-US" sz="2600" dirty="0" smtClean="0">
                <a:hlinkClick r:id="rId2"/>
              </a:rPr>
              <a:t>www.ihe.net/join</a:t>
            </a:r>
            <a:endParaRPr lang="en-US" sz="2600" dirty="0" smtClean="0"/>
          </a:p>
          <a:p>
            <a:pPr lvl="1"/>
            <a:r>
              <a:rPr lang="en-US" sz="2600" dirty="0" smtClean="0">
                <a:hlinkClick r:id="rId3"/>
              </a:rPr>
              <a:t>Review IHE's 400+ Organizational Members</a:t>
            </a:r>
            <a:endParaRPr lang="en-US" sz="2600" dirty="0" smtClean="0"/>
          </a:p>
          <a:p>
            <a:pPr lvl="1">
              <a:buNone/>
            </a:pPr>
            <a:endParaRPr lang="en-US" sz="1400" dirty="0" smtClean="0"/>
          </a:p>
          <a:p>
            <a:pPr lvl="1">
              <a:buNone/>
            </a:pPr>
            <a:endParaRPr lang="en-US" sz="900" dirty="0" smtClean="0"/>
          </a:p>
          <a:p>
            <a:r>
              <a:rPr lang="en-US" sz="3400" dirty="0" smtClean="0"/>
              <a:t>Participate in IHE Domains &amp; Committees</a:t>
            </a:r>
          </a:p>
          <a:p>
            <a:pPr lvl="1"/>
            <a:r>
              <a:rPr lang="en-US" sz="2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IHE Organizational Members only</a:t>
            </a:r>
          </a:p>
          <a:p>
            <a:pPr lvl="1"/>
            <a:r>
              <a:rPr lang="en-US" sz="2600" i="1" dirty="0" smtClean="0"/>
              <a:t>12 Clinical and Operational Domains </a:t>
            </a:r>
          </a:p>
          <a:p>
            <a:pPr lvl="1"/>
            <a:r>
              <a:rPr lang="en-US" sz="2600" dirty="0" smtClean="0"/>
              <a:t>Each Domain has one planning and one technical committee</a:t>
            </a:r>
          </a:p>
          <a:p>
            <a:pPr lvl="1">
              <a:buNone/>
            </a:pPr>
            <a:endParaRPr lang="en-US" sz="900" dirty="0" smtClean="0"/>
          </a:p>
          <a:p>
            <a:r>
              <a:rPr lang="en-US" sz="3400" dirty="0" smtClean="0"/>
              <a:t>Non-members participate in comment periods and implement IHE Technical Frameworks</a:t>
            </a:r>
          </a:p>
          <a:p>
            <a:endParaRPr lang="en-US" sz="1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IHE International Membership is Free.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08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89464" y="1143000"/>
            <a:ext cx="4495800" cy="4572000"/>
          </a:xfrm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Contact Information</a:t>
            </a:r>
          </a:p>
          <a:p>
            <a:r>
              <a:rPr lang="en-US" sz="2000" dirty="0" smtClean="0">
                <a:hlinkClick r:id="rId2"/>
              </a:rPr>
              <a:t>ihe@himss.org</a:t>
            </a:r>
            <a:endParaRPr lang="en-US" sz="2000" dirty="0" smtClean="0"/>
          </a:p>
          <a:p>
            <a:r>
              <a:rPr lang="en-US" sz="2000" dirty="0" smtClean="0"/>
              <a:t>Co-chair:  </a:t>
            </a:r>
            <a:r>
              <a:rPr lang="en-US" sz="2000" dirty="0" smtClean="0">
                <a:hlinkClick r:id="rId3" action="ppaction://hlinkfile"/>
              </a:rPr>
              <a:t>Laura Heermann Langford</a:t>
            </a:r>
            <a:endParaRPr lang="en-US" sz="2000" dirty="0" smtClean="0"/>
          </a:p>
          <a:p>
            <a:r>
              <a:rPr lang="en-US" sz="2000" dirty="0" smtClean="0"/>
              <a:t>Co-chair:  </a:t>
            </a:r>
            <a:r>
              <a:rPr lang="en-US" sz="2000" dirty="0" smtClean="0">
                <a:hlinkClick r:id="rId4"/>
              </a:rPr>
              <a:t>Tone Southerland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pccplan@googlegroups.com</a:t>
            </a:r>
            <a:endParaRPr lang="en-US" sz="2000" dirty="0" smtClean="0"/>
          </a:p>
          <a:p>
            <a:r>
              <a:rPr lang="en-US" sz="2000" dirty="0" err="1" smtClean="0"/>
              <a:t>IHE.net</a:t>
            </a:r>
            <a:r>
              <a:rPr lang="en-US" sz="2000" dirty="0" smtClean="0"/>
              <a:t> </a:t>
            </a:r>
            <a:r>
              <a:rPr lang="en-US" sz="2000" dirty="0" err="1" smtClean="0"/>
              <a:t>page:</a:t>
            </a:r>
            <a:r>
              <a:rPr lang="en-US" sz="2000" dirty="0" err="1" smtClean="0">
                <a:hlinkClick r:id="rId6"/>
              </a:rPr>
              <a:t>http</a:t>
            </a:r>
            <a:r>
              <a:rPr lang="en-US" sz="2000" dirty="0">
                <a:hlinkClick r:id="rId6"/>
              </a:rPr>
              <a:t>://www.ihe.net/Patient_Care_Coordination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r>
              <a:rPr lang="en-US" sz="2000" dirty="0" smtClean="0"/>
              <a:t>Wiki </a:t>
            </a:r>
            <a:r>
              <a:rPr lang="en-US" sz="2000" dirty="0"/>
              <a:t>page: </a:t>
            </a:r>
            <a:r>
              <a:rPr lang="en-US" sz="2000" dirty="0">
                <a:hlinkClick r:id="rId7"/>
              </a:rPr>
              <a:t>http://wiki.ihe.net/index.php?title=</a:t>
            </a:r>
            <a:r>
              <a:rPr lang="en-US" sz="2000" dirty="0" smtClean="0">
                <a:hlinkClick r:id="rId7"/>
              </a:rPr>
              <a:t>Patient_Care_Coordination_Planning_Committee</a:t>
            </a:r>
            <a:endParaRPr lang="en-US" sz="2000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PCC Planning Responsibilities 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25432" y="1143000"/>
            <a:ext cx="4114800" cy="45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Planning Committee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Recruitment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Review IHE Profiles Proposals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Identifies committee priorities and problems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Planning for 2013-2014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Committee Roadmap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3" descr="C:\Documents and Settings\croth\Local Settings\Temporary Internet Files\Content.IE5\33UAPVW9\MC900347445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0" y="5334000"/>
            <a:ext cx="1096027" cy="136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30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143000"/>
            <a:ext cx="4191000" cy="4572000"/>
          </a:xfrm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Contact Information</a:t>
            </a:r>
          </a:p>
          <a:p>
            <a:r>
              <a:rPr lang="en-US" sz="2000" dirty="0">
                <a:hlinkClick r:id="rId2"/>
              </a:rPr>
              <a:t>ihe@himss.org</a:t>
            </a:r>
            <a:endParaRPr lang="en-US" sz="2000" dirty="0"/>
          </a:p>
          <a:p>
            <a:r>
              <a:rPr lang="en-US" sz="2000" dirty="0"/>
              <a:t>Co-chair:  </a:t>
            </a:r>
            <a:r>
              <a:rPr lang="en-US" sz="2000" dirty="0" smtClean="0"/>
              <a:t>Emma Jones</a:t>
            </a:r>
            <a:endParaRPr lang="en-US" sz="2000" dirty="0"/>
          </a:p>
          <a:p>
            <a:r>
              <a:rPr lang="en-US" sz="2000" dirty="0"/>
              <a:t>Co-chair:  </a:t>
            </a:r>
            <a:r>
              <a:rPr lang="en-US" sz="2000" dirty="0" smtClean="0"/>
              <a:t>Laura Bright</a:t>
            </a:r>
            <a:endParaRPr lang="en-US" sz="2000" dirty="0"/>
          </a:p>
          <a:p>
            <a:r>
              <a:rPr lang="en-US" sz="2000" dirty="0" smtClean="0">
                <a:hlinkClick r:id="rId3"/>
              </a:rPr>
              <a:t>pcctech@</a:t>
            </a:r>
            <a:r>
              <a:rPr lang="en-US" sz="2000" dirty="0">
                <a:hlinkClick r:id="rId3"/>
              </a:rPr>
              <a:t>googlegroups.com</a:t>
            </a:r>
            <a:endParaRPr lang="en-US" sz="2000" dirty="0"/>
          </a:p>
          <a:p>
            <a:r>
              <a:rPr lang="en-US" sz="2000" dirty="0" err="1"/>
              <a:t>IHE.net</a:t>
            </a:r>
            <a:r>
              <a:rPr lang="en-US" sz="2000" dirty="0"/>
              <a:t> </a:t>
            </a:r>
            <a:r>
              <a:rPr lang="en-US" sz="2000" dirty="0" err="1" smtClean="0"/>
              <a:t>page:</a:t>
            </a:r>
            <a:r>
              <a:rPr lang="en-US" sz="2000" dirty="0" err="1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://ihe.net/Patient_Care_Coordination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/>
          </a:p>
          <a:p>
            <a:r>
              <a:rPr lang="en-US" sz="2000" dirty="0"/>
              <a:t>Wiki </a:t>
            </a:r>
            <a:r>
              <a:rPr lang="en-US" sz="2000" dirty="0" err="1"/>
              <a:t>page:</a:t>
            </a:r>
            <a:r>
              <a:rPr lang="en-US" sz="2000" dirty="0" err="1">
                <a:hlinkClick r:id="rId5"/>
              </a:rPr>
              <a:t>http</a:t>
            </a:r>
            <a:r>
              <a:rPr lang="en-US" sz="2000" dirty="0">
                <a:hlinkClick r:id="rId5"/>
              </a:rPr>
              <a:t>://wiki.ihe.net/index.php?title=</a:t>
            </a:r>
            <a:r>
              <a:rPr lang="en-US" sz="2000" dirty="0" smtClean="0">
                <a:hlinkClick r:id="rId5"/>
              </a:rPr>
              <a:t>Patient_Care_Coordination_Technical_Committee</a:t>
            </a:r>
            <a:endParaRPr lang="en-US" sz="2000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PCC Technical Responsibilities 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04831" y="1143000"/>
            <a:ext cx="4443369" cy="45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Technical Committee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Recruitment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IHE Profiles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Maintenance of IHE Technical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Frameworks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Projects: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Referral and Order Linking (ROL)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Early Hearing Detection and Intervention (EHDI)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Patient Centered Care Plan (</a:t>
            </a:r>
            <a:r>
              <a:rPr lang="en-US" sz="2100" dirty="0" err="1" smtClean="0"/>
              <a:t>PtCP</a:t>
            </a:r>
            <a:r>
              <a:rPr lang="en-US" sz="2100" dirty="0" smtClean="0"/>
              <a:t>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err="1" smtClean="0">
                <a:solidFill>
                  <a:srgbClr val="FF0000"/>
                </a:solidFill>
              </a:rPr>
              <a:t>cCDA</a:t>
            </a:r>
            <a:r>
              <a:rPr lang="en-US" sz="2100" dirty="0" smtClean="0">
                <a:solidFill>
                  <a:srgbClr val="FF0000"/>
                </a:solidFill>
              </a:rPr>
              <a:t> </a:t>
            </a:r>
            <a:r>
              <a:rPr lang="en-US" sz="2100" dirty="0" smtClean="0"/>
              <a:t>Harmonization (CDAH)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Incoming profile development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4" descr="C:\Documents and Settings\croth\Local Settings\Temporary Internet Files\Content.IE5\11QDJ6AS\MC900280738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5410200"/>
            <a:ext cx="15081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216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How to Participate in PCC?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Committee work follows the IHE Profile Cycle</a:t>
            </a:r>
          </a:p>
          <a:p>
            <a:pPr lvl="1"/>
            <a:r>
              <a:rPr lang="en-US" dirty="0" smtClean="0"/>
              <a:t>Annual eighteen (18) month cycle</a:t>
            </a:r>
          </a:p>
          <a:p>
            <a:pPr lvl="1"/>
            <a:r>
              <a:rPr lang="en-US" dirty="0" smtClean="0"/>
              <a:t>Each IHE domain has independent schedule</a:t>
            </a:r>
          </a:p>
          <a:p>
            <a:pPr lvl="1"/>
            <a:r>
              <a:rPr lang="en-US" dirty="0" smtClean="0"/>
              <a:t>Opportunities for IHE members and non-members to participate in cycle </a:t>
            </a:r>
          </a:p>
          <a:p>
            <a:pPr lvl="1">
              <a:buNone/>
            </a:pPr>
            <a:endParaRPr lang="en-US" sz="900" dirty="0" smtClean="0"/>
          </a:p>
          <a:p>
            <a:r>
              <a:rPr lang="en-US" dirty="0" smtClean="0"/>
              <a:t>Detailed overview of IHE Cycle next</a:t>
            </a:r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121920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400" b="1" i="1" dirty="0" smtClean="0"/>
              <a:t>Participate IHE’s Profile Cycle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81552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>
            <p:custDataLst>
              <p:tags r:id="rId2"/>
            </p:custDataLst>
          </p:nvPr>
        </p:nvGrpSpPr>
        <p:grpSpPr>
          <a:xfrm>
            <a:off x="5715000" y="4191001"/>
            <a:ext cx="3352800" cy="2031325"/>
            <a:chOff x="5715000" y="4191001"/>
            <a:chExt cx="3352800" cy="2031325"/>
          </a:xfrm>
        </p:grpSpPr>
        <p:sp>
          <p:nvSpPr>
            <p:cNvPr id="56" name="TextBox 55"/>
            <p:cNvSpPr txBox="1"/>
            <p:nvPr/>
          </p:nvSpPr>
          <p:spPr>
            <a:xfrm>
              <a:off x="5715000" y="4191001"/>
              <a:ext cx="3352800" cy="20313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/>
            </a:p>
          </p:txBody>
        </p:sp>
        <p:pic>
          <p:nvPicPr>
            <p:cNvPr id="54" name="Picture 35" descr="Nurse with pda"/>
            <p:cNvPicPr>
              <a:picLocks noChangeAspect="1" noChangeArrowheads="1"/>
            </p:cNvPicPr>
            <p:nvPr/>
          </p:nvPicPr>
          <p:blipFill>
            <a:blip r:embed="rId12" cstate="print"/>
            <a:srcRect t="1961"/>
            <a:stretch>
              <a:fillRect/>
            </a:stretch>
          </p:blipFill>
          <p:spPr bwMode="auto">
            <a:xfrm>
              <a:off x="7543800" y="4293275"/>
              <a:ext cx="1447800" cy="11654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5" name="Text Box 39"/>
            <p:cNvSpPr txBox="1">
              <a:spLocks noChangeArrowheads="1"/>
            </p:cNvSpPr>
            <p:nvPr/>
          </p:nvSpPr>
          <p:spPr bwMode="auto">
            <a:xfrm>
              <a:off x="5943600" y="4341674"/>
              <a:ext cx="15240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2"/>
              </a:outerShdw>
            </a:effectLst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solidFill>
                    <a:schemeClr val="tx2"/>
                  </a:solidFill>
                  <a:latin typeface="+mn-lt"/>
                  <a:cs typeface="+mn-cs"/>
                </a:rPr>
                <a:t>Install Interoperable products </a:t>
              </a:r>
              <a:r>
                <a:rPr lang="en-US" altLang="ja-JP" dirty="0" smtClean="0">
                  <a:solidFill>
                    <a:schemeClr val="tx2"/>
                  </a:solidFill>
                  <a:latin typeface="+mn-lt"/>
                  <a:cs typeface="+mn-cs"/>
                </a:rPr>
                <a:t>in Clinical Settings worldwide</a:t>
              </a: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  <p:custDataLst>
              <p:tags r:id="rId4"/>
            </p:custDataLst>
          </p:nvPr>
        </p:nvSpPr>
        <p:spPr>
          <a:xfrm>
            <a:off x="3048000" y="6569075"/>
            <a:ext cx="2133600" cy="365125"/>
          </a:xfrm>
          <a:prstGeom prst="rect">
            <a:avLst/>
          </a:prstGeom>
        </p:spPr>
        <p:txBody>
          <a:bodyPr/>
          <a:lstStyle/>
          <a:p>
            <a:fld id="{73ABFF67-E2F6-4B93-90E1-2E1D855C363D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46"/>
          <p:cNvGrpSpPr/>
          <p:nvPr>
            <p:custDataLst>
              <p:tags r:id="rId5"/>
            </p:custDataLst>
          </p:nvPr>
        </p:nvGrpSpPr>
        <p:grpSpPr>
          <a:xfrm>
            <a:off x="4572000" y="2514601"/>
            <a:ext cx="4585855" cy="1711036"/>
            <a:chOff x="4572000" y="2514601"/>
            <a:chExt cx="4585855" cy="1711036"/>
          </a:xfrm>
        </p:grpSpPr>
        <p:sp>
          <p:nvSpPr>
            <p:cNvPr id="50" name="TextBox 49"/>
            <p:cNvSpPr txBox="1"/>
            <p:nvPr/>
          </p:nvSpPr>
          <p:spPr>
            <a:xfrm>
              <a:off x="4572000" y="2590800"/>
              <a:ext cx="44958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</p:txBody>
        </p:sp>
        <p:grpSp>
          <p:nvGrpSpPr>
            <p:cNvPr id="4" name="Group 42"/>
            <p:cNvGrpSpPr/>
            <p:nvPr/>
          </p:nvGrpSpPr>
          <p:grpSpPr>
            <a:xfrm>
              <a:off x="4648200" y="2514601"/>
              <a:ext cx="4509655" cy="1711036"/>
              <a:chOff x="4782202" y="2403764"/>
              <a:chExt cx="4361798" cy="1711036"/>
            </a:xfrm>
          </p:grpSpPr>
          <p:pic>
            <p:nvPicPr>
              <p:cNvPr id="33" name="Picture 32" descr="DSC_0122.jp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782202" y="2556163"/>
                <a:ext cx="1934146" cy="12954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32" name="AutoShape 9"/>
              <p:cNvSpPr>
                <a:spLocks noChangeArrowheads="1"/>
              </p:cNvSpPr>
              <p:nvPr/>
            </p:nvSpPr>
            <p:spPr bwMode="auto">
              <a:xfrm rot="5400000">
                <a:off x="7678882" y="2649682"/>
                <a:ext cx="1711036" cy="121920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gradFill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SzPct val="100000"/>
                  <a:buFont typeface="Wingdings" pitchFamily="2" charset="2"/>
                  <a:buNone/>
                  <a:defRPr/>
                </a:pPr>
                <a:endParaRPr lang="ja-JP" altLang="en-US" b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cs typeface="+mn-cs"/>
                </a:endParaRPr>
              </a:p>
            </p:txBody>
          </p:sp>
          <p:sp>
            <p:nvSpPr>
              <p:cNvPr id="35" name="Text Box 21"/>
              <p:cNvSpPr txBox="1">
                <a:spLocks noChangeArrowheads="1"/>
              </p:cNvSpPr>
              <p:nvPr/>
            </p:nvSpPr>
            <p:spPr bwMode="auto">
              <a:xfrm>
                <a:off x="6794711" y="2635101"/>
                <a:ext cx="2262187" cy="12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2"/>
                </a:outerShdw>
              </a:effectLst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altLang="ja-JP" b="1" dirty="0" smtClean="0">
                    <a:solidFill>
                      <a:schemeClr val="tx2"/>
                    </a:solidFill>
                    <a:latin typeface="+mn-lt"/>
                    <a:cs typeface="+mn-cs"/>
                  </a:rPr>
                  <a:t>Demonstrate at </a:t>
                </a:r>
                <a:r>
                  <a:rPr lang="en-US" altLang="ja-JP" b="1" dirty="0">
                    <a:solidFill>
                      <a:schemeClr val="tx2"/>
                    </a:solidFill>
                    <a:latin typeface="+mn-lt"/>
                    <a:cs typeface="+mn-cs"/>
                  </a:rPr>
                  <a:t>a</a:t>
                </a:r>
              </a:p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altLang="ja-JP" sz="2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endParaRPr>
              </a:p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altLang="ja-JP" sz="2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endParaRPr>
              </a:p>
            </p:txBody>
          </p:sp>
          <p:pic>
            <p:nvPicPr>
              <p:cNvPr id="34" name="Picture 58" descr="IHE_ISC_logo_work.jpg"/>
              <p:cNvPicPr>
                <a:picLocks noChangeAspect="1"/>
              </p:cNvPicPr>
              <p:nvPr/>
            </p:nvPicPr>
            <p:blipFill>
              <a:blip r:embed="rId14" cstate="print"/>
              <a:srcRect l="52238" t="59340" r="1492" b="1099"/>
              <a:stretch>
                <a:fillRect/>
              </a:stretch>
            </p:blipFill>
            <p:spPr bwMode="auto">
              <a:xfrm>
                <a:off x="6781800" y="2971800"/>
                <a:ext cx="23622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" name="Group 43"/>
          <p:cNvGrpSpPr/>
          <p:nvPr>
            <p:custDataLst>
              <p:tags r:id="rId6"/>
            </p:custDataLst>
          </p:nvPr>
        </p:nvGrpSpPr>
        <p:grpSpPr>
          <a:xfrm>
            <a:off x="2667000" y="4343400"/>
            <a:ext cx="3200400" cy="1631216"/>
            <a:chOff x="2667000" y="4343400"/>
            <a:chExt cx="3200400" cy="1631216"/>
          </a:xfrm>
        </p:grpSpPr>
        <p:sp>
          <p:nvSpPr>
            <p:cNvPr id="52" name="AutoShape 9"/>
            <p:cNvSpPr>
              <a:spLocks noChangeArrowheads="1"/>
            </p:cNvSpPr>
            <p:nvPr/>
          </p:nvSpPr>
          <p:spPr bwMode="auto">
            <a:xfrm rot="10800000">
              <a:off x="5334000" y="4953000"/>
              <a:ext cx="533400" cy="914400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itchFamily="2" charset="2"/>
                <a:buNone/>
                <a:defRPr/>
              </a:pPr>
              <a:endParaRPr lang="ja-JP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67000" y="4343400"/>
              <a:ext cx="2667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solidFill>
                    <a:srgbClr val="C00000"/>
                  </a:solidFill>
                </a:rPr>
                <a:t>IHE Improves, Safety, Quality and Efficiency in Clinical Settings</a:t>
              </a:r>
              <a:r>
                <a:rPr lang="en-US" sz="2800" b="1" dirty="0" smtClean="0">
                  <a:solidFill>
                    <a:schemeClr val="tx2"/>
                  </a:solidFill>
                </a:rPr>
                <a:t> </a:t>
              </a:r>
              <a:endParaRPr lang="en-US" sz="28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68"/>
          <p:cNvGrpSpPr/>
          <p:nvPr>
            <p:custDataLst>
              <p:tags r:id="rId7"/>
            </p:custDataLst>
          </p:nvPr>
        </p:nvGrpSpPr>
        <p:grpSpPr>
          <a:xfrm>
            <a:off x="76200" y="3886200"/>
            <a:ext cx="2438400" cy="2510595"/>
            <a:chOff x="76200" y="3886200"/>
            <a:chExt cx="2438400" cy="2510595"/>
          </a:xfrm>
        </p:grpSpPr>
        <p:sp>
          <p:nvSpPr>
            <p:cNvPr id="10" name="TextBox 64"/>
            <p:cNvSpPr txBox="1">
              <a:spLocks noChangeArrowheads="1"/>
            </p:cNvSpPr>
            <p:nvPr/>
          </p:nvSpPr>
          <p:spPr bwMode="auto">
            <a:xfrm>
              <a:off x="76200" y="4061411"/>
              <a:ext cx="2362200" cy="23353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 rot="16200000">
              <a:off x="165867" y="5099217"/>
              <a:ext cx="963666" cy="990600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itchFamily="2" charset="2"/>
                <a:buNone/>
                <a:defRPr/>
              </a:pPr>
              <a:endParaRPr lang="ja-JP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152400" y="5463106"/>
              <a:ext cx="22860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2"/>
              </a:outerShdw>
            </a:effectLst>
          </p:spPr>
          <p:txBody>
            <a:bodyPr wrap="square"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b="1" dirty="0">
                  <a:solidFill>
                    <a:schemeClr val="tx2"/>
                  </a:solidFill>
                  <a:latin typeface="+mn-lt"/>
                  <a:cs typeface="+mn-cs"/>
                </a:rPr>
                <a:t>IHE Call for Proposals Opens</a:t>
              </a:r>
              <a:r>
                <a:rPr lang="en-US" altLang="ja-JP" sz="1400" b="1" dirty="0">
                  <a:solidFill>
                    <a:schemeClr val="tx2"/>
                  </a:solidFill>
                  <a:latin typeface="+mn-lt"/>
                  <a:cs typeface="+mn-cs"/>
                </a:rPr>
                <a:t> </a:t>
              </a:r>
              <a:r>
                <a:rPr lang="en-US" altLang="ja-JP" sz="1100" b="1" dirty="0" smtClean="0">
                  <a:solidFill>
                    <a:schemeClr val="tx2"/>
                  </a:solidFill>
                  <a:latin typeface="+mn-lt"/>
                  <a:cs typeface="+mn-cs"/>
                </a:rPr>
                <a:t> </a:t>
              </a:r>
              <a:endParaRPr lang="en-US" altLang="ja-JP" sz="1000" b="1" dirty="0">
                <a:solidFill>
                  <a:schemeClr val="tx2"/>
                </a:solidFill>
                <a:latin typeface="+mn-lt"/>
                <a:cs typeface="+mn-cs"/>
              </a:endParaRPr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 rot="16200000">
              <a:off x="76200" y="3886200"/>
              <a:ext cx="1066800" cy="1066800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itchFamily="2" charset="2"/>
                <a:buNone/>
                <a:defRPr/>
              </a:pPr>
              <a:endParaRPr lang="ja-JP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2400" y="4324230"/>
              <a:ext cx="2362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Profile Selection by Committees  </a:t>
              </a:r>
              <a:endParaRPr lang="en-US" altLang="ja-JP" sz="1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98000" y="5943600"/>
              <a:ext cx="1322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chemeClr val="tx2"/>
                  </a:solidFill>
                  <a:latin typeface="+mn-lt"/>
                </a:rPr>
                <a:t>months 1-5 </a:t>
              </a:r>
              <a:endParaRPr lang="en-US" b="1" dirty="0">
                <a:solidFill>
                  <a:schemeClr val="tx2"/>
                </a:solidFill>
                <a:latin typeface="+mn-lt"/>
              </a:endParaRPr>
            </a:p>
          </p:txBody>
        </p:sp>
      </p:grpSp>
      <p:grpSp>
        <p:nvGrpSpPr>
          <p:cNvPr id="9" name="Group 47"/>
          <p:cNvGrpSpPr/>
          <p:nvPr>
            <p:custDataLst>
              <p:tags r:id="rId8"/>
            </p:custDataLst>
          </p:nvPr>
        </p:nvGrpSpPr>
        <p:grpSpPr>
          <a:xfrm>
            <a:off x="4848225" y="0"/>
            <a:ext cx="4524375" cy="2946400"/>
            <a:chOff x="4848225" y="0"/>
            <a:chExt cx="4524375" cy="2946400"/>
          </a:xfrm>
        </p:grpSpPr>
        <p:grpSp>
          <p:nvGrpSpPr>
            <p:cNvPr id="15" name="Group 70"/>
            <p:cNvGrpSpPr/>
            <p:nvPr/>
          </p:nvGrpSpPr>
          <p:grpSpPr>
            <a:xfrm>
              <a:off x="4848225" y="0"/>
              <a:ext cx="4295775" cy="2946400"/>
              <a:chOff x="4695825" y="-50800"/>
              <a:chExt cx="4295775" cy="29464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4800600" y="-50800"/>
                <a:ext cx="4191000" cy="2946400"/>
              </a:xfrm>
              <a:prstGeom prst="rect">
                <a:avLst/>
              </a:prstGeom>
              <a:noFill/>
            </p:spPr>
          </p:sp>
          <p:sp>
            <p:nvSpPr>
              <p:cNvPr id="73" name="Shape 72"/>
              <p:cNvSpPr/>
              <p:nvPr/>
            </p:nvSpPr>
            <p:spPr>
              <a:xfrm rot="2281653">
                <a:off x="4695825" y="184686"/>
                <a:ext cx="4191000" cy="2331479"/>
              </a:xfrm>
              <a:prstGeom prst="swooshArrow">
                <a:avLst>
                  <a:gd name="adj1" fmla="val 25000"/>
                  <a:gd name="adj2" fmla="val 25000"/>
                </a:avLst>
              </a:prstGeom>
              <a:gradFill rotWithShape="0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4" name="Oval 73"/>
              <p:cNvSpPr/>
              <p:nvPr/>
            </p:nvSpPr>
            <p:spPr>
              <a:xfrm>
                <a:off x="5867399" y="838201"/>
                <a:ext cx="310134" cy="31013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5" name="Freeform 74"/>
              <p:cNvSpPr/>
              <p:nvPr/>
            </p:nvSpPr>
            <p:spPr>
              <a:xfrm>
                <a:off x="6857995" y="914409"/>
                <a:ext cx="2133604" cy="1933098"/>
              </a:xfrm>
              <a:custGeom>
                <a:avLst/>
                <a:gdLst>
                  <a:gd name="connsiteX0" fmla="*/ 322189 w 2133604"/>
                  <a:gd name="connsiteY0" fmla="*/ 0 h 1933098"/>
                  <a:gd name="connsiteX1" fmla="*/ 2133604 w 2133604"/>
                  <a:gd name="connsiteY1" fmla="*/ 0 h 1933098"/>
                  <a:gd name="connsiteX2" fmla="*/ 2133604 w 2133604"/>
                  <a:gd name="connsiteY2" fmla="*/ 0 h 1933098"/>
                  <a:gd name="connsiteX3" fmla="*/ 2133604 w 2133604"/>
                  <a:gd name="connsiteY3" fmla="*/ 0 h 1933098"/>
                  <a:gd name="connsiteX4" fmla="*/ 2133604 w 2133604"/>
                  <a:gd name="connsiteY4" fmla="*/ 1610909 h 1933098"/>
                  <a:gd name="connsiteX5" fmla="*/ 2039237 w 2133604"/>
                  <a:gd name="connsiteY5" fmla="*/ 1838731 h 1933098"/>
                  <a:gd name="connsiteX6" fmla="*/ 1811415 w 2133604"/>
                  <a:gd name="connsiteY6" fmla="*/ 1933098 h 1933098"/>
                  <a:gd name="connsiteX7" fmla="*/ 0 w 2133604"/>
                  <a:gd name="connsiteY7" fmla="*/ 1933098 h 1933098"/>
                  <a:gd name="connsiteX8" fmla="*/ 0 w 2133604"/>
                  <a:gd name="connsiteY8" fmla="*/ 1933098 h 1933098"/>
                  <a:gd name="connsiteX9" fmla="*/ 0 w 2133604"/>
                  <a:gd name="connsiteY9" fmla="*/ 1933098 h 1933098"/>
                  <a:gd name="connsiteX10" fmla="*/ 0 w 2133604"/>
                  <a:gd name="connsiteY10" fmla="*/ 322189 h 1933098"/>
                  <a:gd name="connsiteX11" fmla="*/ 94367 w 2133604"/>
                  <a:gd name="connsiteY11" fmla="*/ 94367 h 1933098"/>
                  <a:gd name="connsiteX12" fmla="*/ 322189 w 2133604"/>
                  <a:gd name="connsiteY12" fmla="*/ 0 h 193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3604" h="1933098">
                    <a:moveTo>
                      <a:pt x="322189" y="0"/>
                    </a:moveTo>
                    <a:lnTo>
                      <a:pt x="2133604" y="0"/>
                    </a:lnTo>
                    <a:lnTo>
                      <a:pt x="2133604" y="0"/>
                    </a:lnTo>
                    <a:lnTo>
                      <a:pt x="2133604" y="0"/>
                    </a:lnTo>
                    <a:lnTo>
                      <a:pt x="2133604" y="1610909"/>
                    </a:lnTo>
                    <a:cubicBezTo>
                      <a:pt x="2133604" y="1696359"/>
                      <a:pt x="2099659" y="1778309"/>
                      <a:pt x="2039237" y="1838731"/>
                    </a:cubicBezTo>
                    <a:cubicBezTo>
                      <a:pt x="1978815" y="1899153"/>
                      <a:pt x="1896865" y="1933098"/>
                      <a:pt x="1811415" y="1933098"/>
                    </a:cubicBezTo>
                    <a:lnTo>
                      <a:pt x="0" y="1933098"/>
                    </a:lnTo>
                    <a:lnTo>
                      <a:pt x="0" y="1933098"/>
                    </a:lnTo>
                    <a:lnTo>
                      <a:pt x="0" y="1933098"/>
                    </a:lnTo>
                    <a:lnTo>
                      <a:pt x="0" y="322189"/>
                    </a:lnTo>
                    <a:cubicBezTo>
                      <a:pt x="0" y="236739"/>
                      <a:pt x="33945" y="154789"/>
                      <a:pt x="94367" y="94367"/>
                    </a:cubicBezTo>
                    <a:cubicBezTo>
                      <a:pt x="154789" y="33945"/>
                      <a:pt x="236739" y="0"/>
                      <a:pt x="322189" y="0"/>
                    </a:cubicBez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4366" tIns="94366" rIns="258700" bIns="94366" numCol="1" spcCol="1270" anchor="t" anchorCtr="0">
                <a:noAutofit/>
              </a:bodyPr>
              <a:lstStyle/>
              <a:p>
                <a:pPr lvl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kern="1200" dirty="0" smtClean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953000" y="152400"/>
              <a:ext cx="403860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</p:txBody>
        </p:sp>
        <p:sp>
          <p:nvSpPr>
            <p:cNvPr id="39" name="Oval 38"/>
            <p:cNvSpPr/>
            <p:nvPr/>
          </p:nvSpPr>
          <p:spPr>
            <a:xfrm>
              <a:off x="7010400" y="1066800"/>
              <a:ext cx="272415" cy="27241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38" name="Picture 37" descr="computer-testing-center-12-3.JP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81600" y="762000"/>
              <a:ext cx="1721225" cy="114300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5181600" y="20574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  <a:latin typeface="+mn-lt"/>
                </a:rPr>
                <a:t>months 14-18 </a:t>
              </a:r>
              <a:endParaRPr lang="en-US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86600" y="1371600"/>
              <a:ext cx="228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Publish in IHE’s Product Registry</a:t>
              </a:r>
            </a:p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029200" y="228600"/>
              <a:ext cx="411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at IHE </a:t>
              </a:r>
              <a:r>
                <a:rPr lang="en-US" sz="2400" b="1" dirty="0" err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Connectathons</a:t>
              </a:r>
              <a:endPara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Group 50"/>
          <p:cNvGrpSpPr/>
          <p:nvPr>
            <p:custDataLst>
              <p:tags r:id="rId9"/>
            </p:custDataLst>
          </p:nvPr>
        </p:nvGrpSpPr>
        <p:grpSpPr>
          <a:xfrm>
            <a:off x="-228600" y="152400"/>
            <a:ext cx="5715000" cy="3693319"/>
            <a:chOff x="-228600" y="152400"/>
            <a:chExt cx="5867400" cy="3693319"/>
          </a:xfrm>
        </p:grpSpPr>
        <p:grpSp>
          <p:nvGrpSpPr>
            <p:cNvPr id="17" name="Group 48"/>
            <p:cNvGrpSpPr/>
            <p:nvPr/>
          </p:nvGrpSpPr>
          <p:grpSpPr>
            <a:xfrm>
              <a:off x="-228600" y="152400"/>
              <a:ext cx="5867400" cy="3693319"/>
              <a:chOff x="-228600" y="152400"/>
              <a:chExt cx="5867400" cy="3693319"/>
            </a:xfrm>
          </p:grpSpPr>
          <p:graphicFrame>
            <p:nvGraphicFramePr>
              <p:cNvPr id="23" name="Diagram 22"/>
              <p:cNvGraphicFramePr/>
              <p:nvPr/>
            </p:nvGraphicFramePr>
            <p:xfrm>
              <a:off x="0" y="609600"/>
              <a:ext cx="5105399" cy="31241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7" r:qs="rId18" r:cs="rId19"/>
              </a:graphicData>
            </a:graphic>
          </p:graphicFrame>
          <p:grpSp>
            <p:nvGrpSpPr>
              <p:cNvPr id="18" name="Group 69"/>
              <p:cNvGrpSpPr/>
              <p:nvPr/>
            </p:nvGrpSpPr>
            <p:grpSpPr>
              <a:xfrm>
                <a:off x="-228600" y="152400"/>
                <a:ext cx="5867400" cy="3693319"/>
                <a:chOff x="-228600" y="152400"/>
                <a:chExt cx="5867400" cy="3693319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6200" y="152400"/>
                  <a:ext cx="4800600" cy="36933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-228600" y="224135"/>
                  <a:ext cx="457200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IHE Profiles Drafted &amp; Revised</a:t>
                  </a:r>
                  <a:endParaRPr lang="en-US" sz="24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964619" y="3352800"/>
                  <a:ext cx="1477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b="1" dirty="0" smtClean="0">
                      <a:solidFill>
                        <a:schemeClr val="tx2"/>
                      </a:solidFill>
                      <a:latin typeface="+mn-lt"/>
                    </a:rPr>
                    <a:t>months 6-13 </a:t>
                  </a:r>
                  <a:endParaRPr lang="en-US" b="1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pic>
              <p:nvPicPr>
                <p:cNvPr id="26" name="Picture 41" descr="CVIS-feature.jpg                                               0001033ATracy                          ABA78158:"/>
                <p:cNvPicPr>
                  <a:picLocks noChangeAspect="1" noChangeArrowheads="1"/>
                </p:cNvPicPr>
                <p:nvPr/>
              </p:nvPicPr>
              <p:blipFill>
                <a:blip r:embed="rId21" r:link="rId22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228600" y="990600"/>
                  <a:ext cx="1600200" cy="12996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7" name="TextBox 56"/>
                <p:cNvSpPr txBox="1"/>
                <p:nvPr/>
              </p:nvSpPr>
              <p:spPr>
                <a:xfrm>
                  <a:off x="2971800" y="1447800"/>
                  <a:ext cx="26670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US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Trial </a:t>
                  </a:r>
                </a:p>
                <a:p>
                  <a:pPr lvl="0"/>
                  <a:r>
                    <a:rPr lang="en-US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Implementation </a:t>
                  </a:r>
                </a:p>
                <a:p>
                  <a:pPr lvl="0"/>
                  <a:r>
                    <a:rPr lang="en-US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Posted</a:t>
                  </a:r>
                </a:p>
                <a:p>
                  <a:endParaRPr lang="en-US" dirty="0"/>
                </a:p>
              </p:txBody>
            </p:sp>
          </p:grpSp>
          <p:pic>
            <p:nvPicPr>
              <p:cNvPr id="4099" name="Picture 3" descr="C:\Documents and Settings\croth\Local Settings\Temporary Internet Files\Content.IE5\NBZ3FBC0\MC900432645[1].png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 rot="19730661">
                <a:off x="3857405" y="488196"/>
                <a:ext cx="1091231" cy="1371185"/>
              </a:xfrm>
              <a:prstGeom prst="rect">
                <a:avLst/>
              </a:prstGeom>
              <a:noFill/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1752600" y="1981200"/>
              <a:ext cx="1676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Published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 Public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Comment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38200" y="2895600"/>
              <a:ext cx="1981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IHE Technical 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Framework </a:t>
              </a:r>
              <a:b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Developed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280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b="1" u="sng" dirty="0" smtClean="0"/>
              <a:t>PCC Domain Update Agenda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Domain &amp; Committee Overview</a:t>
            </a:r>
          </a:p>
          <a:p>
            <a:r>
              <a:rPr lang="en-US" dirty="0" smtClean="0"/>
              <a:t>Domain Profiles &amp; Technical Frameworks</a:t>
            </a:r>
          </a:p>
          <a:p>
            <a:pPr lvl="1"/>
            <a:r>
              <a:rPr lang="en-US" dirty="0" smtClean="0"/>
              <a:t>Overview Profiles developed</a:t>
            </a:r>
          </a:p>
          <a:p>
            <a:pPr lvl="1"/>
            <a:r>
              <a:rPr lang="en-US" dirty="0" smtClean="0"/>
              <a:t>New Profiles developed in 2012-2013 year</a:t>
            </a:r>
          </a:p>
          <a:p>
            <a:r>
              <a:rPr lang="en-US" dirty="0" smtClean="0"/>
              <a:t>How to Participate? </a:t>
            </a:r>
          </a:p>
          <a:p>
            <a:pPr lvl="1"/>
            <a:r>
              <a:rPr lang="en-US" dirty="0" smtClean="0"/>
              <a:t>IHE International Membership</a:t>
            </a:r>
          </a:p>
          <a:p>
            <a:pPr lvl="1"/>
            <a:r>
              <a:rPr lang="en-US" dirty="0" smtClean="0"/>
              <a:t>Planning &amp; Technical Committees</a:t>
            </a:r>
          </a:p>
          <a:p>
            <a:r>
              <a:rPr lang="en-US" dirty="0" smtClean="0"/>
              <a:t>Q&amp;A Session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F92D-393E-4068-A8A9-101FDB579116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0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9BCF-85B5-4577-8A56-53C342DD0AAD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8403"/>
              </p:ext>
            </p:extLst>
          </p:nvPr>
        </p:nvGraphicFramePr>
        <p:xfrm>
          <a:off x="152400" y="228600"/>
          <a:ext cx="8839199" cy="5433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1"/>
                <a:gridCol w="1295399"/>
                <a:gridCol w="1219200"/>
                <a:gridCol w="1219199"/>
                <a:gridCol w="2819400"/>
              </a:tblGrid>
              <a:tr h="697916">
                <a:tc>
                  <a:txBody>
                    <a:bodyPr/>
                    <a:lstStyle/>
                    <a:p>
                      <a:r>
                        <a:rPr lang="en-US" dirty="0" smtClean="0"/>
                        <a:t>IHE Profile Cycle Stages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Participation Status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Open 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Close</a:t>
                      </a:r>
                      <a:r>
                        <a:rPr lang="en-US" sz="1600" baseline="0" dirty="0" smtClean="0"/>
                        <a:t> 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Learn More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  <a:tr h="532705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Call for Proposal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July 29, 2013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September</a:t>
                      </a:r>
                      <a:r>
                        <a:rPr lang="en-US" sz="1550" baseline="0" dirty="0" smtClean="0"/>
                        <a:t> 29, 2013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hlinkClick r:id="rId3" action="ppaction://hlinkfile"/>
                        </a:rPr>
                        <a:t>ftp://ftp.ihe.net/Patient_Care_Coordination/Templates/IHE_Profile_Proposal_Template-Brief.docx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1790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Profile Selection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Closed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October</a:t>
                      </a:r>
                      <a:r>
                        <a:rPr lang="en-US" sz="1550" baseline="0" dirty="0" smtClean="0"/>
                        <a:t> 9-10, 2013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November 12-13, 2013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hlinkClick r:id="rId4"/>
                        </a:rPr>
                        <a:t>http://bit.ly/IHEPCCPlan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04923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IHE Profiles</a:t>
                      </a:r>
                      <a:r>
                        <a:rPr lang="en-US" sz="1600" b="1" i="1" baseline="0" dirty="0" smtClean="0"/>
                        <a:t> drafted in IHE Committees 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Closed</a:t>
                      </a:r>
                      <a:r>
                        <a:rPr lang="en-US" sz="1550" baseline="0" dirty="0" smtClean="0"/>
                        <a:t>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January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May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hlinkClick r:id="rId5"/>
                        </a:rPr>
                        <a:t>http://bit.ly/IHEPCCTech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1790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Public</a:t>
                      </a:r>
                      <a:r>
                        <a:rPr lang="en-US" sz="1600" b="1" i="1" baseline="0" dirty="0" smtClean="0"/>
                        <a:t> Comment 1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June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July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6"/>
                        </a:rPr>
                        <a:t>IHE</a:t>
                      </a:r>
                      <a:r>
                        <a:rPr lang="en-US" sz="1400" baseline="0" dirty="0" smtClean="0">
                          <a:hlinkClick r:id="rId6"/>
                        </a:rPr>
                        <a:t>.net- Documents now in PC</a:t>
                      </a:r>
                      <a:endParaRPr lang="en-US" sz="1400" baseline="0" dirty="0" smtClean="0"/>
                    </a:p>
                    <a:p>
                      <a:r>
                        <a:rPr lang="en-US" sz="1400" baseline="0" dirty="0" smtClean="0">
                          <a:hlinkClick r:id="rId7"/>
                        </a:rPr>
                        <a:t>IHE’s  Wiki- PC Process explained</a:t>
                      </a:r>
                      <a:endParaRPr lang="en-US" sz="1400" dirty="0"/>
                    </a:p>
                  </a:txBody>
                  <a:tcPr/>
                </a:tc>
              </a:tr>
              <a:tr h="581790">
                <a:tc>
                  <a:txBody>
                    <a:bodyPr/>
                    <a:lstStyle/>
                    <a:p>
                      <a:r>
                        <a:rPr lang="en-US" sz="1500" b="1" i="1" dirty="0" smtClean="0"/>
                        <a:t>Trial Implementation Published</a:t>
                      </a:r>
                      <a:endParaRPr lang="en-US" sz="15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N/A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July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hlinkClick r:id="rId8"/>
                        </a:rPr>
                        <a:t>http://bit.ly/IHEPCCTF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97514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IHE Connectathon Registration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baseline="0" dirty="0" smtClean="0"/>
                        <a:t>August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Fall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hlinkClick r:id="rId9"/>
                        </a:rPr>
                        <a:t>IHE N.A. Connectathon Registration</a:t>
                      </a:r>
                      <a:endParaRPr lang="en-US" sz="1400" dirty="0"/>
                    </a:p>
                  </a:txBody>
                  <a:tcPr/>
                </a:tc>
              </a:tr>
              <a:tr h="629971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IHE Connectathon Dates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Jan-Feb 2015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Jan-Feb 2015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hlinkClick r:id="rId10"/>
                        </a:rPr>
                        <a:t>IHE N.A. Connectathon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45030" y="5903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http://wiki.ihe.net/index.php?title=</a:t>
            </a:r>
            <a:r>
              <a:rPr lang="en-US" dirty="0" smtClean="0">
                <a:hlinkClick r:id="rId11"/>
              </a:rPr>
              <a:t>Patient_Care_Coordination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1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9BCF-85B5-4577-8A56-53C342DD0AAD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73ABFF67-E2F6-4B93-90E1-2E1D855C363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0200" y="16002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581400"/>
            <a:ext cx="693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accent4"/>
                </a:solidFill>
              </a:rPr>
              <a:t>Thank you for your attention</a:t>
            </a:r>
          </a:p>
          <a:p>
            <a:pPr algn="ctr"/>
            <a:endParaRPr lang="en-US" sz="1600" b="1" i="1" dirty="0" smtClean="0">
              <a:solidFill>
                <a:schemeClr val="accent4"/>
              </a:solidFill>
            </a:endParaRPr>
          </a:p>
          <a:p>
            <a:pPr algn="ctr"/>
            <a:r>
              <a:rPr lang="en-US" sz="4400" b="1" i="1" dirty="0" smtClean="0">
                <a:solidFill>
                  <a:schemeClr val="accent4"/>
                </a:solidFill>
              </a:rPr>
              <a:t>Questions?</a:t>
            </a:r>
            <a:endParaRPr lang="en-US" sz="4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935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Learn More about IHE International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sz="900" dirty="0" smtClean="0"/>
          </a:p>
          <a:p>
            <a:r>
              <a:rPr lang="en-US" dirty="0" smtClean="0"/>
              <a:t>All webinar recordings and slide decks will be posted online at: </a:t>
            </a:r>
            <a:r>
              <a:rPr lang="en-US" sz="3000" dirty="0">
                <a:hlinkClick r:id="rId2"/>
              </a:rPr>
              <a:t>http://ihe.net/Webinars</a:t>
            </a:r>
            <a:r>
              <a:rPr lang="en-US" sz="3000" dirty="0" smtClean="0">
                <a:hlinkClick r:id="rId2"/>
              </a:rPr>
              <a:t>/</a:t>
            </a:r>
            <a:endParaRPr lang="en-US" sz="3000" dirty="0" smtClean="0"/>
          </a:p>
          <a:p>
            <a:endParaRPr lang="en-US" sz="900" dirty="0" smtClean="0"/>
          </a:p>
          <a:p>
            <a:r>
              <a:rPr lang="en-US" dirty="0" smtClean="0"/>
              <a:t>Sign up for the IHE International News</a:t>
            </a:r>
          </a:p>
          <a:p>
            <a:pPr lvl="1"/>
            <a:r>
              <a:rPr lang="en-US" dirty="0" smtClean="0"/>
              <a:t>Email </a:t>
            </a:r>
            <a:r>
              <a:rPr lang="en-US" dirty="0" smtClean="0">
                <a:hlinkClick r:id="rId3"/>
              </a:rPr>
              <a:t>secretary@ihe.net</a:t>
            </a:r>
            <a:r>
              <a:rPr lang="en-US" dirty="0" smtClean="0"/>
              <a:t> </a:t>
            </a:r>
          </a:p>
          <a:p>
            <a:pPr lvl="1">
              <a:buNone/>
            </a:pPr>
            <a:endParaRPr lang="en-US" sz="900" dirty="0" smtClean="0"/>
          </a:p>
          <a:p>
            <a:r>
              <a:rPr lang="en-US" dirty="0" smtClean="0"/>
              <a:t>Apply for IHE International Membership</a:t>
            </a:r>
          </a:p>
          <a:p>
            <a:pPr lvl="1"/>
            <a:r>
              <a:rPr lang="en-US" dirty="0" smtClean="0"/>
              <a:t>Visit: </a:t>
            </a:r>
            <a:r>
              <a:rPr lang="en-US" dirty="0">
                <a:hlinkClick r:id="rId4"/>
              </a:rPr>
              <a:t>http://ihe.net/Join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90579" y="914400"/>
            <a:ext cx="4329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400" b="1" i="1" dirty="0" smtClean="0"/>
              <a:t>Important Links and Information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63769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b="1" u="sng" dirty="0" smtClean="0"/>
              <a:t>Learn More about IHE Connectathons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IHE </a:t>
            </a:r>
            <a:r>
              <a:rPr lang="en-US" dirty="0"/>
              <a:t>International </a:t>
            </a:r>
            <a:r>
              <a:rPr lang="en-US" dirty="0" err="1" smtClean="0"/>
              <a:t>Connectathons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://ihe.net/Connectathon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>
              <a:buNone/>
            </a:pPr>
            <a:endParaRPr lang="en-US" sz="1000" dirty="0" smtClean="0"/>
          </a:p>
          <a:p>
            <a:r>
              <a:rPr lang="en-US" dirty="0" smtClean="0"/>
              <a:t>IHE N.A. Connectathon is January 27-January 31, 2014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more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://www.iheusa.org/</a:t>
            </a:r>
            <a:r>
              <a:rPr lang="en-US" dirty="0" smtClean="0">
                <a:hlinkClick r:id="rId4"/>
              </a:rPr>
              <a:t>connectathon.aspx</a:t>
            </a:r>
            <a:endParaRPr lang="en-US" dirty="0" smtClean="0"/>
          </a:p>
          <a:p>
            <a:pPr lvl="1">
              <a:buNone/>
            </a:pPr>
            <a:endParaRPr lang="en-US" sz="1000" dirty="0" smtClean="0"/>
          </a:p>
          <a:p>
            <a:r>
              <a:rPr lang="en-US" dirty="0" smtClean="0"/>
              <a:t>IHE N.A. Connectathon Registration Opens: September 23- </a:t>
            </a:r>
            <a:r>
              <a:rPr lang="en-US" dirty="0" smtClean="0">
                <a:solidFill>
                  <a:srgbClr val="FF0000"/>
                </a:solidFill>
              </a:rPr>
              <a:t>September 30, 2012</a:t>
            </a:r>
          </a:p>
          <a:p>
            <a:pPr lvl="1"/>
            <a:r>
              <a:rPr lang="en-US" dirty="0" smtClean="0"/>
              <a:t>View the </a:t>
            </a:r>
            <a:r>
              <a:rPr lang="en-US" dirty="0" smtClean="0"/>
              <a:t>Participant </a:t>
            </a:r>
            <a:r>
              <a:rPr lang="en-US" dirty="0" smtClean="0"/>
              <a:t>Guidelines </a:t>
            </a:r>
            <a:r>
              <a:rPr lang="en-US" dirty="0" smtClean="0"/>
              <a:t>online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http://www.iheusa.org/connectathon-participantresources-</a:t>
            </a:r>
            <a:r>
              <a:rPr lang="en-US" dirty="0" smtClean="0">
                <a:hlinkClick r:id="rId5"/>
              </a:rPr>
              <a:t>guidelines.aspx</a:t>
            </a:r>
            <a:endParaRPr lang="en-US" dirty="0" smtClean="0"/>
          </a:p>
          <a:p>
            <a:pPr lvl="1">
              <a:buNone/>
            </a:pPr>
            <a:endParaRPr lang="en-US" sz="1000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3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Patient Care Coordination (PCC) Overview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Scope</a:t>
            </a:r>
          </a:p>
          <a:p>
            <a:pPr lvl="1"/>
            <a:r>
              <a:rPr lang="en-US" dirty="0" smtClean="0"/>
              <a:t>Integration issues that cross providers, patient problems or time.</a:t>
            </a:r>
          </a:p>
          <a:p>
            <a:pPr lvl="1"/>
            <a:r>
              <a:rPr lang="en-US" dirty="0" smtClean="0"/>
              <a:t>General clinical care aspects such as document exchange, order processing and coordination with other specialty domains.</a:t>
            </a:r>
          </a:p>
          <a:p>
            <a:pPr lvl="1"/>
            <a:r>
              <a:rPr lang="en-US" dirty="0" smtClean="0"/>
              <a:t>Workflows and integration needs that are common to multiple specialty areas.</a:t>
            </a:r>
          </a:p>
          <a:p>
            <a:r>
              <a:rPr lang="en-US" dirty="0" smtClean="0"/>
              <a:t>Sponsors</a:t>
            </a:r>
          </a:p>
          <a:p>
            <a:pPr lvl="1"/>
            <a:r>
              <a:rPr lang="en-US" dirty="0" smtClean="0"/>
              <a:t>Health Information Management Systems Society (</a:t>
            </a:r>
            <a:r>
              <a:rPr lang="en-US" dirty="0" smtClean="0">
                <a:hlinkClick r:id="rId2"/>
              </a:rPr>
              <a:t>HIMSS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American College of Physicians (</a:t>
            </a:r>
            <a:r>
              <a:rPr lang="en-US" dirty="0" smtClean="0">
                <a:hlinkClick r:id="rId3"/>
              </a:rPr>
              <a:t>ACP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Countries involved in committees</a:t>
            </a:r>
          </a:p>
          <a:p>
            <a:pPr lvl="1"/>
            <a:r>
              <a:rPr lang="en-US" dirty="0" smtClean="0"/>
              <a:t>United States</a:t>
            </a:r>
          </a:p>
          <a:p>
            <a:pPr lvl="1"/>
            <a:r>
              <a:rPr lang="en-US" dirty="0"/>
              <a:t>Canada</a:t>
            </a:r>
          </a:p>
          <a:p>
            <a:pPr lvl="1"/>
            <a:r>
              <a:rPr lang="en-US" dirty="0" smtClean="0"/>
              <a:t>Italy</a:t>
            </a:r>
          </a:p>
          <a:p>
            <a:pPr lvl="1"/>
            <a:r>
              <a:rPr lang="en-US" dirty="0" smtClean="0"/>
              <a:t>France</a:t>
            </a:r>
          </a:p>
          <a:p>
            <a:pPr lvl="1"/>
            <a:r>
              <a:rPr lang="en-US" dirty="0" smtClean="0"/>
              <a:t>Netherlands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5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History and Roadmap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History</a:t>
            </a:r>
          </a:p>
          <a:p>
            <a:pPr lvl="1"/>
            <a:r>
              <a:rPr lang="en-US" dirty="0"/>
              <a:t>IHE PCC was formed in May of 2005</a:t>
            </a:r>
          </a:p>
          <a:p>
            <a:pPr lvl="1"/>
            <a:r>
              <a:rPr lang="en-US" dirty="0"/>
              <a:t>The committee’s first profile was also IHE’s first content profile:  XDS-MS. The profile was delivered in September of 2005 for Trial Implementation.</a:t>
            </a:r>
          </a:p>
          <a:p>
            <a:pPr lvl="1"/>
            <a:r>
              <a:rPr lang="en-US" dirty="0"/>
              <a:t>Since then, </a:t>
            </a:r>
            <a:r>
              <a:rPr lang="en-US" dirty="0" smtClean="0"/>
              <a:t>PCC </a:t>
            </a:r>
            <a:r>
              <a:rPr lang="en-US" dirty="0"/>
              <a:t>has created over a dozen content profiles, </a:t>
            </a:r>
            <a:r>
              <a:rPr lang="en-US" dirty="0" smtClean="0"/>
              <a:t>several </a:t>
            </a:r>
            <a:r>
              <a:rPr lang="en-US" dirty="0"/>
              <a:t>workflow </a:t>
            </a:r>
            <a:r>
              <a:rPr lang="en-US" dirty="0" smtClean="0"/>
              <a:t>profiles, </a:t>
            </a:r>
            <a:r>
              <a:rPr lang="en-US" dirty="0"/>
              <a:t>and several integration profiles supporting clinical decision support.</a:t>
            </a:r>
          </a:p>
          <a:p>
            <a:pPr lvl="1"/>
            <a:r>
              <a:rPr lang="en-US" dirty="0"/>
              <a:t>The IHE PCC Technical Framework is used in national programs in the US, France, the EU and Asia.</a:t>
            </a:r>
          </a:p>
          <a:p>
            <a:r>
              <a:rPr lang="en-US" dirty="0"/>
              <a:t>Road Map</a:t>
            </a:r>
          </a:p>
          <a:p>
            <a:pPr lvl="1"/>
            <a:r>
              <a:rPr lang="en-US" dirty="0"/>
              <a:t>Nursing</a:t>
            </a:r>
          </a:p>
          <a:p>
            <a:pPr lvl="1"/>
            <a:r>
              <a:rPr lang="en-US" dirty="0"/>
              <a:t>Pediatric Care</a:t>
            </a:r>
          </a:p>
          <a:p>
            <a:pPr lvl="1"/>
            <a:r>
              <a:rPr lang="en-US" dirty="0"/>
              <a:t>Long Term </a:t>
            </a:r>
            <a:r>
              <a:rPr lang="en-US" dirty="0" smtClean="0"/>
              <a:t>Care</a:t>
            </a:r>
          </a:p>
          <a:p>
            <a:pPr lvl="1"/>
            <a:r>
              <a:rPr lang="en-US" dirty="0" smtClean="0"/>
              <a:t>Harmonization with other content standards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7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76400"/>
            <a:ext cx="8534400" cy="4678363"/>
          </a:xfrm>
        </p:spPr>
        <p:txBody>
          <a:bodyPr>
            <a:normAutofit/>
          </a:bodyPr>
          <a:lstStyle/>
          <a:p>
            <a:r>
              <a:rPr lang="en-US" dirty="0" smtClean="0"/>
              <a:t>IHE Technical Frameworks</a:t>
            </a:r>
          </a:p>
          <a:p>
            <a:pPr lvl="1">
              <a:buNone/>
            </a:pPr>
            <a:r>
              <a:rPr lang="en-US" dirty="0">
                <a:hlinkClick r:id="rId3"/>
              </a:rPr>
              <a:t>http://ihe.net/Technical_Frameworks/#</a:t>
            </a:r>
            <a:r>
              <a:rPr lang="en-US" dirty="0" smtClean="0">
                <a:hlinkClick r:id="rId3"/>
              </a:rPr>
              <a:t>pcc</a:t>
            </a:r>
          </a:p>
          <a:p>
            <a:r>
              <a:rPr lang="en-US" dirty="0" smtClean="0"/>
              <a:t>IHE Profiles developed by PCC</a:t>
            </a:r>
          </a:p>
          <a:p>
            <a:pPr lvl="1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://wiki.ihe.net/index.php?title=Profiles#IHE_Patient_Care_Coordination_Profiles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Learn More </a:t>
            </a:r>
            <a:r>
              <a:rPr lang="en-US" dirty="0" err="1" smtClean="0">
                <a:solidFill>
                  <a:srgbClr val="FF0000"/>
                </a:solidFill>
              </a:rPr>
              <a:t>todo</a:t>
            </a:r>
            <a:r>
              <a:rPr lang="en-US" dirty="0" smtClean="0">
                <a:solidFill>
                  <a:srgbClr val="FF0000"/>
                </a:solidFill>
              </a:rPr>
              <a:t>: change these links</a:t>
            </a:r>
            <a:endParaRPr lang="en-US" dirty="0" smtClean="0"/>
          </a:p>
          <a:p>
            <a:pPr lvl="1" fontAlgn="base"/>
            <a:r>
              <a:rPr lang="en-US" sz="1900" dirty="0" smtClean="0"/>
              <a:t>2013 Webinar Series-</a:t>
            </a:r>
            <a:r>
              <a:rPr lang="en-US" sz="1900" dirty="0">
                <a:hlinkClick r:id="rId5"/>
              </a:rPr>
              <a:t>http://www.ihe.net/Events/</a:t>
            </a:r>
            <a:r>
              <a:rPr lang="en-US" sz="1900" dirty="0" smtClean="0">
                <a:hlinkClick r:id="rId5"/>
              </a:rPr>
              <a:t>webinars2012.</a:t>
            </a:r>
            <a:r>
              <a:rPr lang="en-US" sz="1900" dirty="0">
                <a:hlinkClick r:id="rId5"/>
              </a:rPr>
              <a:t>cfm</a:t>
            </a:r>
            <a:endParaRPr lang="en-US" sz="1900" dirty="0"/>
          </a:p>
          <a:p>
            <a:pPr lvl="1" fontAlgn="base"/>
            <a:r>
              <a:rPr lang="en-US" sz="1900" dirty="0" smtClean="0"/>
              <a:t>2011 </a:t>
            </a:r>
            <a:r>
              <a:rPr lang="en-US" sz="1900" dirty="0"/>
              <a:t>Webinar Series- </a:t>
            </a:r>
            <a:r>
              <a:rPr lang="en-US" sz="1900" dirty="0">
                <a:hlinkClick r:id="rId5"/>
              </a:rPr>
              <a:t>http://www.ihe.net/Events/webinars2011.</a:t>
            </a:r>
            <a:r>
              <a:rPr lang="en-US" sz="1900" dirty="0" smtClean="0">
                <a:hlinkClick r:id="rId5"/>
              </a:rPr>
              <a:t>cfm</a:t>
            </a:r>
            <a:endParaRPr lang="en-US" sz="1900" dirty="0"/>
          </a:p>
          <a:p>
            <a:pPr lvl="1" fontAlgn="base"/>
            <a:r>
              <a:rPr lang="en-US" sz="1900" dirty="0" smtClean="0"/>
              <a:t>2010 </a:t>
            </a:r>
            <a:r>
              <a:rPr lang="en-US" sz="1900" dirty="0"/>
              <a:t>Webinar Series- </a:t>
            </a:r>
            <a:r>
              <a:rPr lang="en-US" sz="1900" u="sng" dirty="0">
                <a:hlinkClick r:id="rId6"/>
              </a:rPr>
              <a:t>http://www.ihe.net/Events/webinars2010.cfm</a:t>
            </a:r>
            <a:endParaRPr lang="en-US" sz="1900" dirty="0"/>
          </a:p>
          <a:p>
            <a:pPr lvl="1" fontAlgn="base"/>
            <a:r>
              <a:rPr lang="en-US" sz="1900" dirty="0"/>
              <a:t>2009 Webinar Series- </a:t>
            </a:r>
            <a:r>
              <a:rPr lang="en-US" sz="1900" u="sng" dirty="0">
                <a:hlinkClick r:id="rId7"/>
              </a:rPr>
              <a:t>http://www.ihe.net/Events/webinars2009.cfm</a:t>
            </a:r>
            <a:endParaRPr lang="en-US" sz="1900" dirty="0"/>
          </a:p>
          <a:p>
            <a:pPr lvl="1" fontAlgn="base"/>
            <a:r>
              <a:rPr lang="en-US" sz="1900" dirty="0"/>
              <a:t>2008 Webinar Series- </a:t>
            </a:r>
            <a:r>
              <a:rPr lang="en-US" sz="1900" u="sng" dirty="0">
                <a:hlinkClick r:id="rId8"/>
              </a:rPr>
              <a:t>http://www.ihe.net/Events/webinars2008.</a:t>
            </a:r>
            <a:r>
              <a:rPr lang="en-US" sz="1900" u="sng" dirty="0" smtClean="0">
                <a:hlinkClick r:id="rId8"/>
              </a:rPr>
              <a:t>cfm</a:t>
            </a:r>
            <a:endParaRPr lang="en-US" sz="1900" u="sng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3D8C-D0A4-4D0E-9EB1-E7B3792904A6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85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 smtClean="0"/>
              <a:t>Existing Profiles with High Uptake 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/>
          <a:lstStyle/>
          <a:p>
            <a:r>
              <a:rPr lang="en-US" dirty="0"/>
              <a:t>Medical Summaries (XDS-MS)</a:t>
            </a:r>
          </a:p>
          <a:p>
            <a:pPr lvl="1"/>
            <a:r>
              <a:rPr lang="en-US" dirty="0"/>
              <a:t>Discharge and Referral Summaries exchanged between providers</a:t>
            </a:r>
          </a:p>
          <a:p>
            <a:pPr lvl="1"/>
            <a:r>
              <a:rPr lang="en-US" dirty="0"/>
              <a:t>EHR and HIS solutions</a:t>
            </a:r>
          </a:p>
          <a:p>
            <a:pPr lvl="1"/>
            <a:r>
              <a:rPr lang="en-US" dirty="0"/>
              <a:t>Ensures adequate exchange of data for referrals and transitions of care between inpatient and ambulatory settings.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3951288"/>
          </a:xfrm>
        </p:spPr>
        <p:txBody>
          <a:bodyPr/>
          <a:lstStyle/>
          <a:p>
            <a:r>
              <a:rPr lang="en-US" dirty="0"/>
              <a:t>Exchange of Personal Health Records (XPHR)</a:t>
            </a:r>
          </a:p>
          <a:p>
            <a:pPr lvl="1"/>
            <a:r>
              <a:rPr lang="en-US" dirty="0"/>
              <a:t>Exchange Clinical Summary data with patients</a:t>
            </a:r>
          </a:p>
          <a:p>
            <a:pPr lvl="1"/>
            <a:r>
              <a:rPr lang="en-US" dirty="0"/>
              <a:t>EHRs, PHRs, Patient Portals</a:t>
            </a:r>
          </a:p>
          <a:p>
            <a:pPr lvl="1"/>
            <a:r>
              <a:rPr lang="en-US" dirty="0"/>
              <a:t>Ensures that patients have updated lists of healthcare providers, problems, medications, allergies, immunizations, lab results, procedures and encounters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1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for Clinical Decision Support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114800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Query for Existing Data (QED)</a:t>
            </a:r>
          </a:p>
          <a:p>
            <a:pPr lvl="1"/>
            <a:r>
              <a:rPr lang="en-US" dirty="0"/>
              <a:t>Access to clinical data (problems, medications, allergies, results, procedures, encounters)</a:t>
            </a:r>
          </a:p>
          <a:p>
            <a:pPr lvl="1"/>
            <a:r>
              <a:rPr lang="en-US" dirty="0"/>
              <a:t>EHR, CDR, HIS, Registries</a:t>
            </a:r>
          </a:p>
          <a:p>
            <a:pPr lvl="1"/>
            <a:r>
              <a:rPr lang="en-US" dirty="0"/>
              <a:t>Provides access to clinical data for use in quality measurement, reporting, clinical decision support, and </a:t>
            </a:r>
            <a:r>
              <a:rPr lang="en-US" dirty="0" smtClean="0"/>
              <a:t>research</a:t>
            </a:r>
          </a:p>
          <a:p>
            <a:r>
              <a:rPr lang="en-US" dirty="0"/>
              <a:t>Care Management (CM)</a:t>
            </a:r>
          </a:p>
          <a:p>
            <a:pPr lvl="1"/>
            <a:r>
              <a:rPr lang="en-US" dirty="0"/>
              <a:t>Supports communication to specialized care delivery systems for disease management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82060" y="1747302"/>
            <a:ext cx="4114800" cy="3951288"/>
          </a:xfrm>
        </p:spPr>
        <p:txBody>
          <a:bodyPr>
            <a:noAutofit/>
          </a:bodyPr>
          <a:lstStyle/>
          <a:p>
            <a:r>
              <a:rPr lang="en-US" sz="2200" dirty="0"/>
              <a:t>Request for Clinical Guidance (RCG)</a:t>
            </a:r>
          </a:p>
          <a:p>
            <a:pPr lvl="1"/>
            <a:r>
              <a:rPr lang="en-US" sz="1900" dirty="0"/>
              <a:t>Access to Clinical Decision Support</a:t>
            </a:r>
          </a:p>
          <a:p>
            <a:pPr lvl="1"/>
            <a:r>
              <a:rPr lang="en-US" sz="1900" dirty="0"/>
              <a:t>EHR, other HIT Systems</a:t>
            </a:r>
          </a:p>
          <a:p>
            <a:pPr lvl="1"/>
            <a:r>
              <a:rPr lang="en-US" sz="1900" dirty="0"/>
              <a:t>Provides standardized interface to access clinical decision support as a service</a:t>
            </a:r>
          </a:p>
          <a:p>
            <a:r>
              <a:rPr lang="en-US" sz="2200" dirty="0"/>
              <a:t>Retrieve Clinical Knowledge (RCK)</a:t>
            </a:r>
          </a:p>
          <a:p>
            <a:pPr lvl="1"/>
            <a:r>
              <a:rPr lang="en-US" sz="1900" dirty="0"/>
              <a:t>How Health IT systems, </a:t>
            </a:r>
            <a:r>
              <a:rPr lang="en-US" sz="1900" dirty="0" smtClean="0"/>
              <a:t>Personal </a:t>
            </a:r>
            <a:r>
              <a:rPr lang="en-US" sz="1900" dirty="0"/>
              <a:t>Health Records, and HIEs can retrieve clinical knowledge on a topic suitable for presentation to a clinician or patient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514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for Emergency Care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114800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Emergency Department Referral (EDR)</a:t>
            </a:r>
          </a:p>
          <a:p>
            <a:pPr lvl="1"/>
            <a:r>
              <a:rPr lang="en-US" dirty="0"/>
              <a:t>Enhances XDS-MS to support “Heads-up” call to ED</a:t>
            </a:r>
          </a:p>
          <a:p>
            <a:pPr lvl="1"/>
            <a:r>
              <a:rPr lang="en-US" dirty="0"/>
              <a:t>EHR, EDIS, HIS, HIE</a:t>
            </a:r>
          </a:p>
          <a:p>
            <a:pPr lvl="1"/>
            <a:r>
              <a:rPr lang="en-US" dirty="0"/>
              <a:t>Provides critical data needed in ED </a:t>
            </a:r>
            <a:r>
              <a:rPr lang="en-US" dirty="0" smtClean="0"/>
              <a:t>visits</a:t>
            </a:r>
          </a:p>
          <a:p>
            <a:r>
              <a:rPr lang="en-US" dirty="0" smtClean="0"/>
              <a:t>Emergency Department Transport Summary (ETS)</a:t>
            </a:r>
          </a:p>
          <a:p>
            <a:r>
              <a:rPr lang="en-US" dirty="0" err="1" smtClean="0"/>
              <a:t>Interfacility</a:t>
            </a:r>
            <a:r>
              <a:rPr lang="en-US" dirty="0" smtClean="0"/>
              <a:t> Transport Summary (ITS)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39912"/>
            <a:ext cx="4114800" cy="3951288"/>
          </a:xfrm>
        </p:spPr>
        <p:txBody>
          <a:bodyPr>
            <a:normAutofit/>
          </a:bodyPr>
          <a:lstStyle/>
          <a:p>
            <a:r>
              <a:rPr lang="en-US" dirty="0"/>
              <a:t>Emergency Department Encounter Summary (EDES)</a:t>
            </a:r>
          </a:p>
          <a:p>
            <a:pPr lvl="1"/>
            <a:r>
              <a:rPr lang="en-US" dirty="0"/>
              <a:t>Documents care in an ED encounter</a:t>
            </a:r>
          </a:p>
          <a:p>
            <a:pPr lvl="1"/>
            <a:r>
              <a:rPr lang="en-US" dirty="0"/>
              <a:t>EHR, EDIS, other HIT Systems</a:t>
            </a:r>
          </a:p>
          <a:p>
            <a:pPr lvl="1"/>
            <a:r>
              <a:rPr lang="en-US" dirty="0"/>
              <a:t>Provides critical information for patients and providers after an ED visit.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7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for </a:t>
            </a:r>
            <a:r>
              <a:rPr lang="en-US" i="1" dirty="0" smtClean="0"/>
              <a:t>Nursing, Maternal Care and others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88" y="1828800"/>
            <a:ext cx="432066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Obstetric Care</a:t>
            </a:r>
            <a:endParaRPr lang="en-US" sz="2600" dirty="0"/>
          </a:p>
          <a:p>
            <a:pPr lvl="1"/>
            <a:r>
              <a:rPr lang="en-US" sz="2200" dirty="0"/>
              <a:t>Antepartum H&amp;</a:t>
            </a:r>
            <a:r>
              <a:rPr lang="en-US" sz="2200" dirty="0" smtClean="0"/>
              <a:t>P (APHP)</a:t>
            </a:r>
            <a:endParaRPr lang="en-US" sz="2200" dirty="0"/>
          </a:p>
          <a:p>
            <a:pPr lvl="1"/>
            <a:r>
              <a:rPr lang="en-US" sz="2200" dirty="0"/>
              <a:t>Antepartum </a:t>
            </a:r>
            <a:r>
              <a:rPr lang="en-US" sz="2200" dirty="0" smtClean="0"/>
              <a:t>Summary (APS)</a:t>
            </a:r>
            <a:endParaRPr lang="en-US" sz="2200" dirty="0"/>
          </a:p>
          <a:p>
            <a:pPr lvl="1"/>
            <a:r>
              <a:rPr lang="en-US" sz="2200" dirty="0"/>
              <a:t>Antepartum </a:t>
            </a:r>
            <a:r>
              <a:rPr lang="en-US" sz="2200" dirty="0" smtClean="0"/>
              <a:t>Laboratory (APL)</a:t>
            </a:r>
            <a:endParaRPr lang="en-US" sz="2200" dirty="0"/>
          </a:p>
          <a:p>
            <a:pPr lvl="1"/>
            <a:r>
              <a:rPr lang="en-US" sz="2200" dirty="0"/>
              <a:t>Antepartum </a:t>
            </a:r>
            <a:r>
              <a:rPr lang="en-US" sz="2200" dirty="0" smtClean="0"/>
              <a:t>Education (APE)</a:t>
            </a:r>
            <a:endParaRPr lang="en-US" sz="2200" dirty="0"/>
          </a:p>
          <a:p>
            <a:pPr lvl="1"/>
            <a:r>
              <a:rPr lang="en-US" sz="2200" dirty="0"/>
              <a:t>Labor and Delivery H&amp;</a:t>
            </a:r>
            <a:r>
              <a:rPr lang="en-US" sz="2200" dirty="0" smtClean="0"/>
              <a:t>P (LDHP)</a:t>
            </a:r>
            <a:endParaRPr lang="en-US" sz="2200" dirty="0"/>
          </a:p>
          <a:p>
            <a:pPr lvl="1"/>
            <a:r>
              <a:rPr lang="en-US" sz="2200" dirty="0"/>
              <a:t>Labor and Delivery </a:t>
            </a:r>
            <a:r>
              <a:rPr lang="en-US" sz="2200" dirty="0" smtClean="0"/>
              <a:t>Summary (LDS)</a:t>
            </a:r>
            <a:endParaRPr lang="en-US" sz="2200" dirty="0"/>
          </a:p>
          <a:p>
            <a:pPr lvl="1"/>
            <a:r>
              <a:rPr lang="en-US" sz="2200" dirty="0"/>
              <a:t>Maternal Discharge </a:t>
            </a:r>
            <a:r>
              <a:rPr lang="en-US" sz="2200" dirty="0" smtClean="0"/>
              <a:t>Summary (MDS)</a:t>
            </a:r>
          </a:p>
          <a:p>
            <a:pPr lvl="1"/>
            <a:r>
              <a:rPr lang="en-US" sz="2200" dirty="0" smtClean="0"/>
              <a:t>Postpartum Visit Summary (PPVS)</a:t>
            </a:r>
            <a:endParaRPr lang="en-US" sz="2200" dirty="0"/>
          </a:p>
          <a:p>
            <a:pPr lvl="1"/>
            <a:r>
              <a:rPr lang="en-US" sz="2200" dirty="0"/>
              <a:t>Newborn Discharge </a:t>
            </a:r>
            <a:r>
              <a:rPr lang="en-US" sz="2200" dirty="0" smtClean="0"/>
              <a:t>Summary (NDS)</a:t>
            </a:r>
            <a:endParaRPr lang="en-US" sz="2200" dirty="0"/>
          </a:p>
          <a:p>
            <a:pPr lvl="1"/>
            <a:r>
              <a:rPr lang="en-US" sz="2200" dirty="0"/>
              <a:t>Perinatal </a:t>
            </a:r>
            <a:r>
              <a:rPr lang="en-US" sz="2200" dirty="0" smtClean="0"/>
              <a:t>Workflow (PW)</a:t>
            </a:r>
            <a:endParaRPr lang="en-US" sz="22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7252" y="1839912"/>
            <a:ext cx="4114800" cy="39512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Nursing</a:t>
            </a:r>
          </a:p>
          <a:p>
            <a:pPr lvl="1"/>
            <a:r>
              <a:rPr lang="en-US" dirty="0" err="1"/>
              <a:t>eNursing</a:t>
            </a:r>
            <a:r>
              <a:rPr lang="en-US" dirty="0"/>
              <a:t> </a:t>
            </a:r>
            <a:r>
              <a:rPr lang="en-US" dirty="0" smtClean="0"/>
              <a:t>Summary (ENS)</a:t>
            </a:r>
            <a:endParaRPr lang="en-US" dirty="0"/>
          </a:p>
          <a:p>
            <a:pPr lvl="1"/>
            <a:r>
              <a:rPr lang="en-US" dirty="0"/>
              <a:t>Patient Plan of </a:t>
            </a:r>
            <a:r>
              <a:rPr lang="en-US" dirty="0" smtClean="0"/>
              <a:t>Care (PPOC)</a:t>
            </a:r>
          </a:p>
          <a:p>
            <a:pPr lvl="1"/>
            <a:r>
              <a:rPr lang="en-US" dirty="0"/>
              <a:t>Implementation Priorities for IHE Nursing Subcommittee White Paper</a:t>
            </a:r>
          </a:p>
          <a:p>
            <a:pPr lvl="1"/>
            <a:endParaRPr lang="en-US" dirty="0"/>
          </a:p>
          <a:p>
            <a:r>
              <a:rPr lang="en-US" dirty="0"/>
              <a:t>Immunizations</a:t>
            </a:r>
          </a:p>
          <a:p>
            <a:pPr lvl="1"/>
            <a:r>
              <a:rPr lang="en-US" dirty="0"/>
              <a:t>Immunization </a:t>
            </a:r>
            <a:r>
              <a:rPr lang="en-US" dirty="0" smtClean="0"/>
              <a:t>Content (IC)</a:t>
            </a:r>
          </a:p>
          <a:p>
            <a:r>
              <a:rPr lang="en-US" dirty="0"/>
              <a:t>Reconciliation (RECON)</a:t>
            </a:r>
          </a:p>
          <a:p>
            <a:pPr lvl="1"/>
            <a:r>
              <a:rPr lang="en-US" dirty="0" smtClean="0"/>
              <a:t>Reconciliation of Diagnoses, Allergies and Medications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1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tzwosGwcxBGGz8cEKoB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1GeXpa5mXUckrMUIXfIq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jORKQtlfsCHZAQEFj6y8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fL8hi3qzRXmmp5EkC1I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c43hVCROFptCZHb2b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1etfAEMW7gtKCjWdeMuX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HXVtFDqYxpxMqXAOGhPV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JZGLXOpy5RTxwk7Z9w9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dQSYDp5d74rh1ctYRs98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1769</Words>
  <Application>Microsoft Macintosh PowerPoint</Application>
  <PresentationFormat>On-screen Show (4:3)</PresentationFormat>
  <Paragraphs>379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Patient Care Coordination Tone Southerland, Greenway Medical Technologies Laura Heermann Langford, Intermountain Healthcare </vt:lpstr>
      <vt:lpstr>PCC Domain Update Agenda</vt:lpstr>
      <vt:lpstr>Patient Care Coordination (PCC) Overview</vt:lpstr>
      <vt:lpstr>History and Roadmap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How to Participate in PCC </vt:lpstr>
      <vt:lpstr>PCC Planning Responsibilities </vt:lpstr>
      <vt:lpstr>PCC Technical Responsibilities </vt:lpstr>
      <vt:lpstr>How to Participate in PCC?</vt:lpstr>
      <vt:lpstr>PowerPoint Presentation</vt:lpstr>
      <vt:lpstr>PowerPoint Presentation</vt:lpstr>
      <vt:lpstr>PowerPoint Presentation</vt:lpstr>
      <vt:lpstr>Learn More about IHE International</vt:lpstr>
      <vt:lpstr>Learn More about IHE Connectathons</vt:lpstr>
    </vt:vector>
  </TitlesOfParts>
  <Company>RSNA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Tone Southerland</cp:lastModifiedBy>
  <cp:revision>55</cp:revision>
  <cp:lastPrinted>2013-02-21T14:05:33Z</cp:lastPrinted>
  <dcterms:created xsi:type="dcterms:W3CDTF">2011-05-17T16:43:13Z</dcterms:created>
  <dcterms:modified xsi:type="dcterms:W3CDTF">2013-09-09T02:35:06Z</dcterms:modified>
</cp:coreProperties>
</file>